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87" r:id="rId2"/>
    <p:sldId id="344" r:id="rId3"/>
    <p:sldId id="349" r:id="rId4"/>
    <p:sldId id="348" r:id="rId5"/>
    <p:sldId id="347" r:id="rId6"/>
    <p:sldId id="334" r:id="rId7"/>
    <p:sldId id="351" r:id="rId8"/>
    <p:sldId id="294" r:id="rId9"/>
    <p:sldId id="350" r:id="rId10"/>
    <p:sldId id="352" r:id="rId11"/>
    <p:sldId id="353" r:id="rId12"/>
    <p:sldId id="354" r:id="rId13"/>
    <p:sldId id="355" r:id="rId14"/>
    <p:sldId id="356" r:id="rId15"/>
    <p:sldId id="357" r:id="rId16"/>
    <p:sldId id="358" r:id="rId17"/>
    <p:sldId id="359" r:id="rId18"/>
    <p:sldId id="307" r:id="rId19"/>
    <p:sldId id="360" r:id="rId20"/>
    <p:sldId id="325" r:id="rId21"/>
    <p:sldId id="317" r:id="rId22"/>
    <p:sldId id="337" r:id="rId23"/>
    <p:sldId id="361" r:id="rId24"/>
    <p:sldId id="362" r:id="rId25"/>
    <p:sldId id="340" r:id="rId26"/>
    <p:sldId id="319" r:id="rId27"/>
    <p:sldId id="363" r:id="rId28"/>
    <p:sldId id="310" r:id="rId29"/>
    <p:sldId id="320" r:id="rId30"/>
    <p:sldId id="364" r:id="rId31"/>
    <p:sldId id="365" r:id="rId32"/>
    <p:sldId id="366" r:id="rId33"/>
    <p:sldId id="309" r:id="rId34"/>
    <p:sldId id="308" r:id="rId35"/>
    <p:sldId id="314" r:id="rId36"/>
    <p:sldId id="315" r:id="rId37"/>
    <p:sldId id="316" r:id="rId38"/>
    <p:sldId id="322" r:id="rId39"/>
    <p:sldId id="341" r:id="rId40"/>
    <p:sldId id="342" r:id="rId41"/>
    <p:sldId id="327" r:id="rId42"/>
    <p:sldId id="321" r:id="rId43"/>
    <p:sldId id="367" r:id="rId44"/>
    <p:sldId id="328" r:id="rId45"/>
    <p:sldId id="324" r:id="rId46"/>
    <p:sldId id="326" r:id="rId47"/>
    <p:sldId id="329" r:id="rId4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39" autoAdjust="0"/>
  </p:normalViewPr>
  <p:slideViewPr>
    <p:cSldViewPr>
      <p:cViewPr>
        <p:scale>
          <a:sx n="100" d="100"/>
          <a:sy n="100" d="100"/>
        </p:scale>
        <p:origin x="-516" y="1074"/>
      </p:cViewPr>
      <p:guideLst>
        <p:guide orient="horz" pos="2160"/>
        <p:guide pos="2880"/>
      </p:guideLst>
    </p:cSldViewPr>
  </p:slideViewPr>
  <p:notesTextViewPr>
    <p:cViewPr>
      <p:scale>
        <a:sx n="1" d="1"/>
        <a:sy n="1" d="1"/>
      </p:scale>
      <p:origin x="0" y="0"/>
    </p:cViewPr>
  </p:notesTextViewPr>
  <p:sorterViewPr>
    <p:cViewPr>
      <p:scale>
        <a:sx n="100" d="100"/>
        <a:sy n="100" d="100"/>
      </p:scale>
      <p:origin x="0" y="102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D46B90-588E-4246-8463-E571A56DA432}"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11651AE8-0C7B-42A3-B439-2134EB119F46}">
      <dgm:prSet phldrT="[Text]" custT="1"/>
      <dgm:spPr>
        <a:solidFill>
          <a:srgbClr val="CC6600"/>
        </a:solidFill>
        <a:ln>
          <a:solidFill>
            <a:srgbClr val="CC6600"/>
          </a:solidFill>
        </a:ln>
        <a:scene3d>
          <a:camera prst="orthographicFront"/>
          <a:lightRig rig="threePt" dir="t"/>
        </a:scene3d>
        <a:sp3d>
          <a:bevelT prst="convex"/>
        </a:sp3d>
      </dgm:spPr>
      <dgm:t>
        <a:bodyPr/>
        <a:lstStyle/>
        <a:p>
          <a:r>
            <a:rPr lang="en-US" sz="3100" b="1" dirty="0" smtClean="0">
              <a:latin typeface="Calibri" pitchFamily="34" charset="0"/>
              <a:cs typeface="Calibri" pitchFamily="34" charset="0"/>
            </a:rPr>
            <a:t>Concepts &amp; Procedures</a:t>
          </a:r>
          <a:endParaRPr lang="en-US" sz="3100" b="1" dirty="0">
            <a:latin typeface="Calibri" pitchFamily="34" charset="0"/>
            <a:cs typeface="Calibri" pitchFamily="34" charset="0"/>
          </a:endParaRPr>
        </a:p>
      </dgm:t>
    </dgm:pt>
    <dgm:pt modelId="{6E705087-FB36-4032-BB0B-AD9846C2E6AC}" type="parTrans" cxnId="{DB5AA84E-81DC-41B0-BFE3-1076A42C7D6E}">
      <dgm:prSet/>
      <dgm:spPr/>
      <dgm:t>
        <a:bodyPr/>
        <a:lstStyle/>
        <a:p>
          <a:endParaRPr lang="en-US"/>
        </a:p>
      </dgm:t>
    </dgm:pt>
    <dgm:pt modelId="{42F1B5AB-83E7-4667-9F8A-C097C65F5E1C}" type="sibTrans" cxnId="{DB5AA84E-81DC-41B0-BFE3-1076A42C7D6E}">
      <dgm:prSet/>
      <dgm:spPr/>
      <dgm:t>
        <a:bodyPr/>
        <a:lstStyle/>
        <a:p>
          <a:endParaRPr lang="en-US"/>
        </a:p>
      </dgm:t>
    </dgm:pt>
    <dgm:pt modelId="{4FCDB0DC-E396-41FF-B426-6BC35487975C}">
      <dgm:prSet phldrT="[Text]" custT="1"/>
      <dgm:spPr>
        <a:solidFill>
          <a:schemeClr val="bg1">
            <a:lumMod val="85000"/>
            <a:alpha val="90000"/>
          </a:schemeClr>
        </a:solidFill>
        <a:scene3d>
          <a:camera prst="orthographicFront"/>
          <a:lightRig rig="threePt" dir="t"/>
        </a:scene3d>
        <a:sp3d>
          <a:bevelT prst="convex"/>
        </a:sp3d>
      </dgm:spPr>
      <dgm:t>
        <a:bodyPr/>
        <a:lstStyle/>
        <a:p>
          <a:r>
            <a:rPr lang="en-US" sz="2000" dirty="0" smtClean="0">
              <a:latin typeface="Calibri" pitchFamily="34" charset="0"/>
              <a:cs typeface="Calibri" pitchFamily="34" charset="0"/>
            </a:rPr>
            <a:t>“Students can explain and </a:t>
          </a:r>
          <a:r>
            <a:rPr lang="en-US" sz="2000" dirty="0" smtClean="0">
              <a:solidFill>
                <a:srgbClr val="FF0000"/>
              </a:solidFill>
              <a:latin typeface="Calibri" pitchFamily="34" charset="0"/>
              <a:cs typeface="Calibri" pitchFamily="34" charset="0"/>
            </a:rPr>
            <a:t>apply mathematical concepts </a:t>
          </a:r>
          <a:r>
            <a:rPr lang="en-US" sz="2000" dirty="0" smtClean="0">
              <a:latin typeface="Calibri" pitchFamily="34" charset="0"/>
              <a:cs typeface="Calibri" pitchFamily="34" charset="0"/>
            </a:rPr>
            <a:t>and </a:t>
          </a:r>
          <a:r>
            <a:rPr lang="en-US" sz="2000" dirty="0" smtClean="0">
              <a:solidFill>
                <a:srgbClr val="FF0000"/>
              </a:solidFill>
              <a:latin typeface="Calibri" pitchFamily="34" charset="0"/>
              <a:cs typeface="Calibri" pitchFamily="34" charset="0"/>
            </a:rPr>
            <a:t>interpret</a:t>
          </a:r>
          <a:r>
            <a:rPr lang="en-US" sz="2000" dirty="0" smtClean="0">
              <a:latin typeface="Calibri" pitchFamily="34" charset="0"/>
              <a:cs typeface="Calibri" pitchFamily="34" charset="0"/>
            </a:rPr>
            <a:t> and carry out mathematical procedures with precision and fluency.”</a:t>
          </a:r>
          <a:endParaRPr lang="en-US" sz="2000" dirty="0">
            <a:latin typeface="Calibri" pitchFamily="34" charset="0"/>
            <a:cs typeface="Calibri" pitchFamily="34" charset="0"/>
          </a:endParaRPr>
        </a:p>
      </dgm:t>
    </dgm:pt>
    <dgm:pt modelId="{DCA206C1-10E2-4C7F-A26B-3CF942AB671F}" type="parTrans" cxnId="{7D576792-4683-40D9-AB6E-29CB4536821B}">
      <dgm:prSet/>
      <dgm:spPr/>
      <dgm:t>
        <a:bodyPr/>
        <a:lstStyle/>
        <a:p>
          <a:endParaRPr lang="en-US"/>
        </a:p>
      </dgm:t>
    </dgm:pt>
    <dgm:pt modelId="{12ACFCA7-B3E8-49A3-867B-E41C73088D35}" type="sibTrans" cxnId="{7D576792-4683-40D9-AB6E-29CB4536821B}">
      <dgm:prSet/>
      <dgm:spPr/>
      <dgm:t>
        <a:bodyPr/>
        <a:lstStyle/>
        <a:p>
          <a:endParaRPr lang="en-US"/>
        </a:p>
      </dgm:t>
    </dgm:pt>
    <dgm:pt modelId="{40D4A435-7B03-42B7-BA6F-558733A831CF}">
      <dgm:prSet phldrT="[Text]" custT="1"/>
      <dgm:spPr>
        <a:solidFill>
          <a:schemeClr val="bg1">
            <a:lumMod val="85000"/>
            <a:alpha val="90000"/>
          </a:schemeClr>
        </a:solidFill>
        <a:scene3d>
          <a:camera prst="orthographicFront"/>
          <a:lightRig rig="threePt" dir="t"/>
        </a:scene3d>
        <a:sp3d>
          <a:bevelT prst="convex"/>
        </a:sp3d>
      </dgm:spPr>
      <dgm:t>
        <a:bodyPr/>
        <a:lstStyle/>
        <a:p>
          <a:r>
            <a:rPr lang="en-US" sz="2000" dirty="0" smtClean="0">
              <a:latin typeface="Calibri" pitchFamily="34" charset="0"/>
              <a:cs typeface="Calibri" pitchFamily="34" charset="0"/>
            </a:rPr>
            <a:t>“Students can clearly and precisely  </a:t>
          </a:r>
          <a:r>
            <a:rPr lang="en-US" sz="2000" dirty="0" smtClean="0">
              <a:solidFill>
                <a:srgbClr val="FF0000"/>
              </a:solidFill>
              <a:latin typeface="Calibri" pitchFamily="34" charset="0"/>
              <a:cs typeface="Calibri" pitchFamily="34" charset="0"/>
            </a:rPr>
            <a:t>construct viable arguments to support their own reasoning and to critique the reasoning of others</a:t>
          </a:r>
          <a:r>
            <a:rPr lang="en-US" sz="2000" dirty="0" smtClean="0">
              <a:latin typeface="Calibri" pitchFamily="34" charset="0"/>
              <a:cs typeface="Calibri" pitchFamily="34" charset="0"/>
            </a:rPr>
            <a:t>.”</a:t>
          </a:r>
          <a:endParaRPr lang="en-US" sz="2000" dirty="0">
            <a:latin typeface="Calibri" pitchFamily="34" charset="0"/>
            <a:cs typeface="Calibri" pitchFamily="34" charset="0"/>
          </a:endParaRPr>
        </a:p>
      </dgm:t>
    </dgm:pt>
    <dgm:pt modelId="{6E0B3B05-097F-4E6B-8156-644B837B0928}" type="parTrans" cxnId="{3ACF3725-8153-40DF-8BF4-219C6CAA66D6}">
      <dgm:prSet/>
      <dgm:spPr/>
      <dgm:t>
        <a:bodyPr/>
        <a:lstStyle/>
        <a:p>
          <a:endParaRPr lang="en-US"/>
        </a:p>
      </dgm:t>
    </dgm:pt>
    <dgm:pt modelId="{32737933-F9E6-4834-B336-F533C18B91F7}" type="sibTrans" cxnId="{3ACF3725-8153-40DF-8BF4-219C6CAA66D6}">
      <dgm:prSet/>
      <dgm:spPr/>
      <dgm:t>
        <a:bodyPr/>
        <a:lstStyle/>
        <a:p>
          <a:endParaRPr lang="en-US"/>
        </a:p>
      </dgm:t>
    </dgm:pt>
    <dgm:pt modelId="{30017853-577E-4BC6-851B-B6F0CCCA64F8}">
      <dgm:prSet phldrT="[Text]"/>
      <dgm:spPr>
        <a:solidFill>
          <a:srgbClr val="009900"/>
        </a:solidFill>
        <a:scene3d>
          <a:camera prst="orthographicFront"/>
          <a:lightRig rig="threePt" dir="t"/>
        </a:scene3d>
        <a:sp3d>
          <a:bevelT prst="convex"/>
        </a:sp3d>
      </dgm:spPr>
      <dgm:t>
        <a:bodyPr/>
        <a:lstStyle/>
        <a:p>
          <a:r>
            <a:rPr lang="en-US" b="1" dirty="0" smtClean="0">
              <a:latin typeface="Calibri" pitchFamily="34" charset="0"/>
              <a:cs typeface="Calibri" pitchFamily="34" charset="0"/>
            </a:rPr>
            <a:t>Modeling &amp;  Data Analysis </a:t>
          </a:r>
          <a:endParaRPr lang="en-US" b="1" dirty="0">
            <a:latin typeface="Calibri" pitchFamily="34" charset="0"/>
            <a:cs typeface="Calibri" pitchFamily="34" charset="0"/>
          </a:endParaRPr>
        </a:p>
      </dgm:t>
    </dgm:pt>
    <dgm:pt modelId="{070CA619-A05B-4592-8611-BA55F64787D9}" type="sibTrans" cxnId="{CDA9B2EB-0126-48CC-AC30-69BBBD20BA14}">
      <dgm:prSet/>
      <dgm:spPr/>
      <dgm:t>
        <a:bodyPr/>
        <a:lstStyle/>
        <a:p>
          <a:endParaRPr lang="en-US"/>
        </a:p>
      </dgm:t>
    </dgm:pt>
    <dgm:pt modelId="{2E497AD3-0C5A-41D9-A027-2B50ACBD0CBC}" type="parTrans" cxnId="{CDA9B2EB-0126-48CC-AC30-69BBBD20BA14}">
      <dgm:prSet/>
      <dgm:spPr/>
      <dgm:t>
        <a:bodyPr/>
        <a:lstStyle/>
        <a:p>
          <a:endParaRPr lang="en-US"/>
        </a:p>
      </dgm:t>
    </dgm:pt>
    <dgm:pt modelId="{2BB04896-FD59-4B36-BE2F-CFA20327B44D}">
      <dgm:prSet phldrT="[Text]" custT="1"/>
      <dgm:spPr>
        <a:scene3d>
          <a:camera prst="orthographicFront"/>
          <a:lightRig rig="threePt" dir="t"/>
        </a:scene3d>
        <a:sp3d>
          <a:bevelT prst="convex"/>
        </a:sp3d>
      </dgm:spPr>
      <dgm:t>
        <a:bodyPr/>
        <a:lstStyle/>
        <a:p>
          <a:r>
            <a:rPr lang="en-US" sz="2000" dirty="0" smtClean="0">
              <a:latin typeface="Calibri" pitchFamily="34" charset="0"/>
              <a:cs typeface="Calibri" pitchFamily="34" charset="0"/>
            </a:rPr>
            <a:t>“Students can analyze </a:t>
          </a:r>
          <a:r>
            <a:rPr lang="en-US" sz="2000" dirty="0" smtClean="0">
              <a:solidFill>
                <a:srgbClr val="FF0000"/>
              </a:solidFill>
              <a:latin typeface="Calibri" pitchFamily="34" charset="0"/>
              <a:cs typeface="Calibri" pitchFamily="34" charset="0"/>
            </a:rPr>
            <a:t>complex, real-world scenarios</a:t>
          </a:r>
          <a:r>
            <a:rPr lang="en-US" sz="2000" dirty="0" smtClean="0">
              <a:latin typeface="Calibri" pitchFamily="34" charset="0"/>
              <a:cs typeface="Calibri" pitchFamily="34" charset="0"/>
            </a:rPr>
            <a:t> and can </a:t>
          </a:r>
          <a:r>
            <a:rPr lang="en-US" sz="2000" dirty="0" smtClean="0">
              <a:solidFill>
                <a:srgbClr val="FF0000"/>
              </a:solidFill>
              <a:latin typeface="Calibri" pitchFamily="34" charset="0"/>
              <a:cs typeface="Calibri" pitchFamily="34" charset="0"/>
            </a:rPr>
            <a:t>construct and use mathematical models </a:t>
          </a:r>
          <a:r>
            <a:rPr lang="en-US" sz="2000" dirty="0" smtClean="0">
              <a:latin typeface="Calibri" pitchFamily="34" charset="0"/>
              <a:cs typeface="Calibri" pitchFamily="34" charset="0"/>
            </a:rPr>
            <a:t>to interpret and solve problems.”</a:t>
          </a:r>
          <a:endParaRPr lang="en-US" sz="2000" dirty="0">
            <a:latin typeface="Calibri" pitchFamily="34" charset="0"/>
            <a:cs typeface="Calibri" pitchFamily="34" charset="0"/>
          </a:endParaRPr>
        </a:p>
      </dgm:t>
    </dgm:pt>
    <dgm:pt modelId="{B23410D1-99A9-4DB8-9DC1-322FF0894803}" type="sibTrans" cxnId="{B72343C5-29DE-48E7-89AE-89AC9357E2EA}">
      <dgm:prSet/>
      <dgm:spPr/>
      <dgm:t>
        <a:bodyPr/>
        <a:lstStyle/>
        <a:p>
          <a:endParaRPr lang="en-US"/>
        </a:p>
      </dgm:t>
    </dgm:pt>
    <dgm:pt modelId="{9C42098B-FB4A-4893-A9E1-907FC2ECCE4F}" type="parTrans" cxnId="{B72343C5-29DE-48E7-89AE-89AC9357E2EA}">
      <dgm:prSet/>
      <dgm:spPr/>
      <dgm:t>
        <a:bodyPr/>
        <a:lstStyle/>
        <a:p>
          <a:endParaRPr lang="en-US"/>
        </a:p>
      </dgm:t>
    </dgm:pt>
    <dgm:pt modelId="{83F70043-F299-4DCA-8DFE-411B51C5BC63}">
      <dgm:prSet phldrT="[Text]"/>
      <dgm:spPr>
        <a:solidFill>
          <a:srgbClr val="CC6600"/>
        </a:solidFill>
        <a:scene3d>
          <a:camera prst="orthographicFront"/>
          <a:lightRig rig="threePt" dir="t"/>
        </a:scene3d>
        <a:sp3d>
          <a:bevelT prst="convex"/>
        </a:sp3d>
      </dgm:spPr>
      <dgm:t>
        <a:bodyPr/>
        <a:lstStyle/>
        <a:p>
          <a:r>
            <a:rPr lang="en-US" b="1" dirty="0" smtClean="0">
              <a:latin typeface="Calibri" pitchFamily="34" charset="0"/>
              <a:cs typeface="Calibri" pitchFamily="34" charset="0"/>
            </a:rPr>
            <a:t>Communicating Reasoning</a:t>
          </a:r>
          <a:endParaRPr lang="en-US" b="1" dirty="0">
            <a:latin typeface="Calibri" pitchFamily="34" charset="0"/>
            <a:cs typeface="Calibri" pitchFamily="34" charset="0"/>
          </a:endParaRPr>
        </a:p>
      </dgm:t>
    </dgm:pt>
    <dgm:pt modelId="{2B5AC620-3769-4308-AEA5-7637F019E98E}" type="sibTrans" cxnId="{3CF7DA2E-0AAE-4CDB-A77C-07C2A5885160}">
      <dgm:prSet/>
      <dgm:spPr/>
      <dgm:t>
        <a:bodyPr/>
        <a:lstStyle/>
        <a:p>
          <a:endParaRPr lang="en-US"/>
        </a:p>
      </dgm:t>
    </dgm:pt>
    <dgm:pt modelId="{E92CFA05-ED2C-460B-A90B-61533A8CC843}" type="parTrans" cxnId="{3CF7DA2E-0AAE-4CDB-A77C-07C2A5885160}">
      <dgm:prSet/>
      <dgm:spPr/>
      <dgm:t>
        <a:bodyPr/>
        <a:lstStyle/>
        <a:p>
          <a:endParaRPr lang="en-US"/>
        </a:p>
      </dgm:t>
    </dgm:pt>
    <dgm:pt modelId="{C5FB1D38-32FE-4FBB-95DD-F3AA427FFB03}">
      <dgm:prSet/>
      <dgm:spPr>
        <a:solidFill>
          <a:srgbClr val="009900"/>
        </a:solidFill>
        <a:scene3d>
          <a:camera prst="orthographicFront"/>
          <a:lightRig rig="threePt" dir="t"/>
        </a:scene3d>
        <a:sp3d>
          <a:bevelT prst="convex"/>
        </a:sp3d>
      </dgm:spPr>
      <dgm:t>
        <a:bodyPr/>
        <a:lstStyle/>
        <a:p>
          <a:r>
            <a:rPr lang="en-US" b="1" dirty="0" smtClean="0">
              <a:latin typeface="Calibri" pitchFamily="34" charset="0"/>
              <a:cs typeface="Calibri" pitchFamily="34" charset="0"/>
            </a:rPr>
            <a:t>Problem Solving</a:t>
          </a:r>
          <a:endParaRPr lang="en-US" b="1" dirty="0">
            <a:latin typeface="Calibri" pitchFamily="34" charset="0"/>
            <a:cs typeface="Calibri" pitchFamily="34" charset="0"/>
          </a:endParaRPr>
        </a:p>
      </dgm:t>
    </dgm:pt>
    <dgm:pt modelId="{E33E19BD-CA65-462F-8870-C3B764829602}" type="sibTrans" cxnId="{234B238B-07C7-4949-964D-E4FCF822AC95}">
      <dgm:prSet/>
      <dgm:spPr/>
      <dgm:t>
        <a:bodyPr/>
        <a:lstStyle/>
        <a:p>
          <a:endParaRPr lang="en-US"/>
        </a:p>
      </dgm:t>
    </dgm:pt>
    <dgm:pt modelId="{B9C0CB22-E80F-4C2D-9955-DDC41E8F88AC}" type="parTrans" cxnId="{234B238B-07C7-4949-964D-E4FCF822AC95}">
      <dgm:prSet/>
      <dgm:spPr/>
      <dgm:t>
        <a:bodyPr/>
        <a:lstStyle/>
        <a:p>
          <a:endParaRPr lang="en-US"/>
        </a:p>
      </dgm:t>
    </dgm:pt>
    <dgm:pt modelId="{BD7C192F-CCCC-40FB-9147-FD7C38EAC16A}" type="pres">
      <dgm:prSet presAssocID="{97D46B90-588E-4246-8463-E571A56DA432}" presName="Name0" presStyleCnt="0">
        <dgm:presLayoutVars>
          <dgm:dir/>
          <dgm:animLvl val="lvl"/>
          <dgm:resizeHandles val="exact"/>
        </dgm:presLayoutVars>
      </dgm:prSet>
      <dgm:spPr/>
      <dgm:t>
        <a:bodyPr/>
        <a:lstStyle/>
        <a:p>
          <a:endParaRPr lang="en-US"/>
        </a:p>
      </dgm:t>
    </dgm:pt>
    <dgm:pt modelId="{8B867462-3619-43AB-8E7E-5587CB1E8708}" type="pres">
      <dgm:prSet presAssocID="{11651AE8-0C7B-42A3-B439-2134EB119F46}" presName="linNode" presStyleCnt="0"/>
      <dgm:spPr/>
    </dgm:pt>
    <dgm:pt modelId="{F9A7399A-B55B-4894-BFBE-AA527D6287ED}" type="pres">
      <dgm:prSet presAssocID="{11651AE8-0C7B-42A3-B439-2134EB119F46}" presName="parentText" presStyleLbl="node1" presStyleIdx="0" presStyleCnt="4" custLinFactNeighborX="-2717" custLinFactNeighborY="2653">
        <dgm:presLayoutVars>
          <dgm:chMax val="1"/>
          <dgm:bulletEnabled val="1"/>
        </dgm:presLayoutVars>
      </dgm:prSet>
      <dgm:spPr/>
      <dgm:t>
        <a:bodyPr/>
        <a:lstStyle/>
        <a:p>
          <a:endParaRPr lang="en-US"/>
        </a:p>
      </dgm:t>
    </dgm:pt>
    <dgm:pt modelId="{88F3C677-6AC0-4D6D-AC82-DD7821EF129F}" type="pres">
      <dgm:prSet presAssocID="{11651AE8-0C7B-42A3-B439-2134EB119F46}" presName="descendantText" presStyleLbl="alignAccFollowNode1" presStyleIdx="0" presStyleCnt="3" custScaleY="126504">
        <dgm:presLayoutVars>
          <dgm:bulletEnabled val="1"/>
        </dgm:presLayoutVars>
      </dgm:prSet>
      <dgm:spPr/>
      <dgm:t>
        <a:bodyPr/>
        <a:lstStyle/>
        <a:p>
          <a:endParaRPr lang="en-US"/>
        </a:p>
      </dgm:t>
    </dgm:pt>
    <dgm:pt modelId="{428A2E36-353E-4058-B00F-98CECAAFEF29}" type="pres">
      <dgm:prSet presAssocID="{42F1B5AB-83E7-4667-9F8A-C097C65F5E1C}" presName="sp" presStyleCnt="0"/>
      <dgm:spPr/>
    </dgm:pt>
    <dgm:pt modelId="{F0EE8D83-6F11-4E2B-8FA8-5FCE05AF8508}" type="pres">
      <dgm:prSet presAssocID="{C5FB1D38-32FE-4FBB-95DD-F3AA427FFB03}" presName="linNode" presStyleCnt="0"/>
      <dgm:spPr/>
    </dgm:pt>
    <dgm:pt modelId="{BC4E8E2E-5369-4321-91A4-0CAE4A9A34EB}" type="pres">
      <dgm:prSet presAssocID="{C5FB1D38-32FE-4FBB-95DD-F3AA427FFB03}" presName="parentText" presStyleLbl="node1" presStyleIdx="1" presStyleCnt="4">
        <dgm:presLayoutVars>
          <dgm:chMax val="1"/>
          <dgm:bulletEnabled val="1"/>
        </dgm:presLayoutVars>
      </dgm:prSet>
      <dgm:spPr/>
      <dgm:t>
        <a:bodyPr/>
        <a:lstStyle/>
        <a:p>
          <a:endParaRPr lang="en-US"/>
        </a:p>
      </dgm:t>
    </dgm:pt>
    <dgm:pt modelId="{88E9B005-CFD9-4B00-A113-B4708A1FD36B}" type="pres">
      <dgm:prSet presAssocID="{E33E19BD-CA65-462F-8870-C3B764829602}" presName="sp" presStyleCnt="0"/>
      <dgm:spPr/>
    </dgm:pt>
    <dgm:pt modelId="{2EF3A3A4-5C52-49F5-8E35-0B15319959A0}" type="pres">
      <dgm:prSet presAssocID="{83F70043-F299-4DCA-8DFE-411B51C5BC63}" presName="linNode" presStyleCnt="0"/>
      <dgm:spPr/>
    </dgm:pt>
    <dgm:pt modelId="{50E56539-EEDA-4366-BA9A-DA9BFCE73EC2}" type="pres">
      <dgm:prSet presAssocID="{83F70043-F299-4DCA-8DFE-411B51C5BC63}" presName="parentText" presStyleLbl="node1" presStyleIdx="2" presStyleCnt="4">
        <dgm:presLayoutVars>
          <dgm:chMax val="1"/>
          <dgm:bulletEnabled val="1"/>
        </dgm:presLayoutVars>
      </dgm:prSet>
      <dgm:spPr/>
      <dgm:t>
        <a:bodyPr/>
        <a:lstStyle/>
        <a:p>
          <a:endParaRPr lang="en-US"/>
        </a:p>
      </dgm:t>
    </dgm:pt>
    <dgm:pt modelId="{19196FE5-707F-4D9C-B49C-BE8C20531282}" type="pres">
      <dgm:prSet presAssocID="{83F70043-F299-4DCA-8DFE-411B51C5BC63}" presName="descendantText" presStyleLbl="alignAccFollowNode1" presStyleIdx="1" presStyleCnt="3" custScaleY="135508">
        <dgm:presLayoutVars>
          <dgm:bulletEnabled val="1"/>
        </dgm:presLayoutVars>
      </dgm:prSet>
      <dgm:spPr/>
      <dgm:t>
        <a:bodyPr/>
        <a:lstStyle/>
        <a:p>
          <a:endParaRPr lang="en-US"/>
        </a:p>
      </dgm:t>
    </dgm:pt>
    <dgm:pt modelId="{39FFE896-AA8F-4B0A-8625-484EB400FEF7}" type="pres">
      <dgm:prSet presAssocID="{2B5AC620-3769-4308-AEA5-7637F019E98E}" presName="sp" presStyleCnt="0"/>
      <dgm:spPr/>
    </dgm:pt>
    <dgm:pt modelId="{CC17DBEC-6D51-493E-9C70-C988C66C30D6}" type="pres">
      <dgm:prSet presAssocID="{30017853-577E-4BC6-851B-B6F0CCCA64F8}" presName="linNode" presStyleCnt="0"/>
      <dgm:spPr/>
    </dgm:pt>
    <dgm:pt modelId="{EF93790B-A785-4AEA-8685-5D2F31441579}" type="pres">
      <dgm:prSet presAssocID="{30017853-577E-4BC6-851B-B6F0CCCA64F8}" presName="parentText" presStyleLbl="node1" presStyleIdx="3" presStyleCnt="4" custLinFactNeighborX="-8152" custLinFactNeighborY="143">
        <dgm:presLayoutVars>
          <dgm:chMax val="1"/>
          <dgm:bulletEnabled val="1"/>
        </dgm:presLayoutVars>
      </dgm:prSet>
      <dgm:spPr/>
      <dgm:t>
        <a:bodyPr/>
        <a:lstStyle/>
        <a:p>
          <a:endParaRPr lang="en-US"/>
        </a:p>
      </dgm:t>
    </dgm:pt>
    <dgm:pt modelId="{8461258C-0F03-4B59-8B8D-AF0353800312}" type="pres">
      <dgm:prSet presAssocID="{30017853-577E-4BC6-851B-B6F0CCCA64F8}" presName="descendantText" presStyleLbl="alignAccFollowNode1" presStyleIdx="2" presStyleCnt="3" custScaleY="134527">
        <dgm:presLayoutVars>
          <dgm:bulletEnabled val="1"/>
        </dgm:presLayoutVars>
      </dgm:prSet>
      <dgm:spPr/>
      <dgm:t>
        <a:bodyPr/>
        <a:lstStyle/>
        <a:p>
          <a:endParaRPr lang="en-US"/>
        </a:p>
      </dgm:t>
    </dgm:pt>
  </dgm:ptLst>
  <dgm:cxnLst>
    <dgm:cxn modelId="{234B238B-07C7-4949-964D-E4FCF822AC95}" srcId="{97D46B90-588E-4246-8463-E571A56DA432}" destId="{C5FB1D38-32FE-4FBB-95DD-F3AA427FFB03}" srcOrd="1" destOrd="0" parTransId="{B9C0CB22-E80F-4C2D-9955-DDC41E8F88AC}" sibTransId="{E33E19BD-CA65-462F-8870-C3B764829602}"/>
    <dgm:cxn modelId="{46960973-E38A-9848-984B-9D2F9478E124}" type="presOf" srcId="{30017853-577E-4BC6-851B-B6F0CCCA64F8}" destId="{EF93790B-A785-4AEA-8685-5D2F31441579}" srcOrd="0" destOrd="0" presId="urn:microsoft.com/office/officeart/2005/8/layout/vList5"/>
    <dgm:cxn modelId="{760A079B-8BE3-0F49-8DF8-321B60DD9A57}" type="presOf" srcId="{97D46B90-588E-4246-8463-E571A56DA432}" destId="{BD7C192F-CCCC-40FB-9147-FD7C38EAC16A}" srcOrd="0" destOrd="0" presId="urn:microsoft.com/office/officeart/2005/8/layout/vList5"/>
    <dgm:cxn modelId="{550D5783-9CF2-FD4E-8418-81D1520D5DAC}" type="presOf" srcId="{40D4A435-7B03-42B7-BA6F-558733A831CF}" destId="{19196FE5-707F-4D9C-B49C-BE8C20531282}" srcOrd="0" destOrd="0" presId="urn:microsoft.com/office/officeart/2005/8/layout/vList5"/>
    <dgm:cxn modelId="{7D576792-4683-40D9-AB6E-29CB4536821B}" srcId="{11651AE8-0C7B-42A3-B439-2134EB119F46}" destId="{4FCDB0DC-E396-41FF-B426-6BC35487975C}" srcOrd="0" destOrd="0" parTransId="{DCA206C1-10E2-4C7F-A26B-3CF942AB671F}" sibTransId="{12ACFCA7-B3E8-49A3-867B-E41C73088D35}"/>
    <dgm:cxn modelId="{0813EC63-00B4-DC45-9B45-174396350435}" type="presOf" srcId="{C5FB1D38-32FE-4FBB-95DD-F3AA427FFB03}" destId="{BC4E8E2E-5369-4321-91A4-0CAE4A9A34EB}" srcOrd="0" destOrd="0" presId="urn:microsoft.com/office/officeart/2005/8/layout/vList5"/>
    <dgm:cxn modelId="{DB5AA84E-81DC-41B0-BFE3-1076A42C7D6E}" srcId="{97D46B90-588E-4246-8463-E571A56DA432}" destId="{11651AE8-0C7B-42A3-B439-2134EB119F46}" srcOrd="0" destOrd="0" parTransId="{6E705087-FB36-4032-BB0B-AD9846C2E6AC}" sibTransId="{42F1B5AB-83E7-4667-9F8A-C097C65F5E1C}"/>
    <dgm:cxn modelId="{B28C3FF3-640D-2B4E-A5FF-53E62479F903}" type="presOf" srcId="{2BB04896-FD59-4B36-BE2F-CFA20327B44D}" destId="{8461258C-0F03-4B59-8B8D-AF0353800312}" srcOrd="0" destOrd="0" presId="urn:microsoft.com/office/officeart/2005/8/layout/vList5"/>
    <dgm:cxn modelId="{B72343C5-29DE-48E7-89AE-89AC9357E2EA}" srcId="{30017853-577E-4BC6-851B-B6F0CCCA64F8}" destId="{2BB04896-FD59-4B36-BE2F-CFA20327B44D}" srcOrd="0" destOrd="0" parTransId="{9C42098B-FB4A-4893-A9E1-907FC2ECCE4F}" sibTransId="{B23410D1-99A9-4DB8-9DC1-322FF0894803}"/>
    <dgm:cxn modelId="{3CF7DA2E-0AAE-4CDB-A77C-07C2A5885160}" srcId="{97D46B90-588E-4246-8463-E571A56DA432}" destId="{83F70043-F299-4DCA-8DFE-411B51C5BC63}" srcOrd="2" destOrd="0" parTransId="{E92CFA05-ED2C-460B-A90B-61533A8CC843}" sibTransId="{2B5AC620-3769-4308-AEA5-7637F019E98E}"/>
    <dgm:cxn modelId="{3ACF3725-8153-40DF-8BF4-219C6CAA66D6}" srcId="{83F70043-F299-4DCA-8DFE-411B51C5BC63}" destId="{40D4A435-7B03-42B7-BA6F-558733A831CF}" srcOrd="0" destOrd="0" parTransId="{6E0B3B05-097F-4E6B-8156-644B837B0928}" sibTransId="{32737933-F9E6-4834-B336-F533C18B91F7}"/>
    <dgm:cxn modelId="{CDA9B2EB-0126-48CC-AC30-69BBBD20BA14}" srcId="{97D46B90-588E-4246-8463-E571A56DA432}" destId="{30017853-577E-4BC6-851B-B6F0CCCA64F8}" srcOrd="3" destOrd="0" parTransId="{2E497AD3-0C5A-41D9-A027-2B50ACBD0CBC}" sibTransId="{070CA619-A05B-4592-8611-BA55F64787D9}"/>
    <dgm:cxn modelId="{E85FA780-EBC9-6D4E-8120-5166FAADC08E}" type="presOf" srcId="{11651AE8-0C7B-42A3-B439-2134EB119F46}" destId="{F9A7399A-B55B-4894-BFBE-AA527D6287ED}" srcOrd="0" destOrd="0" presId="urn:microsoft.com/office/officeart/2005/8/layout/vList5"/>
    <dgm:cxn modelId="{8495BF16-B7AF-A342-9D7A-74AA1702189B}" type="presOf" srcId="{4FCDB0DC-E396-41FF-B426-6BC35487975C}" destId="{88F3C677-6AC0-4D6D-AC82-DD7821EF129F}" srcOrd="0" destOrd="0" presId="urn:microsoft.com/office/officeart/2005/8/layout/vList5"/>
    <dgm:cxn modelId="{E047FE24-E754-3848-BEE3-3FB0C8560822}" type="presOf" srcId="{83F70043-F299-4DCA-8DFE-411B51C5BC63}" destId="{50E56539-EEDA-4366-BA9A-DA9BFCE73EC2}" srcOrd="0" destOrd="0" presId="urn:microsoft.com/office/officeart/2005/8/layout/vList5"/>
    <dgm:cxn modelId="{271D7BD0-806A-874D-9F2D-B9A71DFE5DC8}" type="presParOf" srcId="{BD7C192F-CCCC-40FB-9147-FD7C38EAC16A}" destId="{8B867462-3619-43AB-8E7E-5587CB1E8708}" srcOrd="0" destOrd="0" presId="urn:microsoft.com/office/officeart/2005/8/layout/vList5"/>
    <dgm:cxn modelId="{AC547F5B-4F62-2E4E-9F64-CBC8A26621A5}" type="presParOf" srcId="{8B867462-3619-43AB-8E7E-5587CB1E8708}" destId="{F9A7399A-B55B-4894-BFBE-AA527D6287ED}" srcOrd="0" destOrd="0" presId="urn:microsoft.com/office/officeart/2005/8/layout/vList5"/>
    <dgm:cxn modelId="{0DADE89B-7255-7347-91AC-418C4D61ACA0}" type="presParOf" srcId="{8B867462-3619-43AB-8E7E-5587CB1E8708}" destId="{88F3C677-6AC0-4D6D-AC82-DD7821EF129F}" srcOrd="1" destOrd="0" presId="urn:microsoft.com/office/officeart/2005/8/layout/vList5"/>
    <dgm:cxn modelId="{0776598D-D6AE-0940-A80D-D80D7AB39C94}" type="presParOf" srcId="{BD7C192F-CCCC-40FB-9147-FD7C38EAC16A}" destId="{428A2E36-353E-4058-B00F-98CECAAFEF29}" srcOrd="1" destOrd="0" presId="urn:microsoft.com/office/officeart/2005/8/layout/vList5"/>
    <dgm:cxn modelId="{18550971-047E-D042-9628-0456CA51129D}" type="presParOf" srcId="{BD7C192F-CCCC-40FB-9147-FD7C38EAC16A}" destId="{F0EE8D83-6F11-4E2B-8FA8-5FCE05AF8508}" srcOrd="2" destOrd="0" presId="urn:microsoft.com/office/officeart/2005/8/layout/vList5"/>
    <dgm:cxn modelId="{582CAB3A-4E02-E641-936C-DAAC1B8E6F73}" type="presParOf" srcId="{F0EE8D83-6F11-4E2B-8FA8-5FCE05AF8508}" destId="{BC4E8E2E-5369-4321-91A4-0CAE4A9A34EB}" srcOrd="0" destOrd="0" presId="urn:microsoft.com/office/officeart/2005/8/layout/vList5"/>
    <dgm:cxn modelId="{F8A4C458-1D8B-1D45-9FCA-AC2470DBA266}" type="presParOf" srcId="{BD7C192F-CCCC-40FB-9147-FD7C38EAC16A}" destId="{88E9B005-CFD9-4B00-A113-B4708A1FD36B}" srcOrd="3" destOrd="0" presId="urn:microsoft.com/office/officeart/2005/8/layout/vList5"/>
    <dgm:cxn modelId="{64264B93-F4AC-8E4A-AE25-D0A9C17A9DDB}" type="presParOf" srcId="{BD7C192F-CCCC-40FB-9147-FD7C38EAC16A}" destId="{2EF3A3A4-5C52-49F5-8E35-0B15319959A0}" srcOrd="4" destOrd="0" presId="urn:microsoft.com/office/officeart/2005/8/layout/vList5"/>
    <dgm:cxn modelId="{A83E3E6D-D3CE-4D4A-BBF5-263CB2244F80}" type="presParOf" srcId="{2EF3A3A4-5C52-49F5-8E35-0B15319959A0}" destId="{50E56539-EEDA-4366-BA9A-DA9BFCE73EC2}" srcOrd="0" destOrd="0" presId="urn:microsoft.com/office/officeart/2005/8/layout/vList5"/>
    <dgm:cxn modelId="{151DD87D-7891-9042-A713-0169C7D4A10E}" type="presParOf" srcId="{2EF3A3A4-5C52-49F5-8E35-0B15319959A0}" destId="{19196FE5-707F-4D9C-B49C-BE8C20531282}" srcOrd="1" destOrd="0" presId="urn:microsoft.com/office/officeart/2005/8/layout/vList5"/>
    <dgm:cxn modelId="{6BD092A3-2EE5-A04C-8B75-5683B6F23075}" type="presParOf" srcId="{BD7C192F-CCCC-40FB-9147-FD7C38EAC16A}" destId="{39FFE896-AA8F-4B0A-8625-484EB400FEF7}" srcOrd="5" destOrd="0" presId="urn:microsoft.com/office/officeart/2005/8/layout/vList5"/>
    <dgm:cxn modelId="{41C511FB-F50A-384A-BBFE-122FD7AF256A}" type="presParOf" srcId="{BD7C192F-CCCC-40FB-9147-FD7C38EAC16A}" destId="{CC17DBEC-6D51-493E-9C70-C988C66C30D6}" srcOrd="6" destOrd="0" presId="urn:microsoft.com/office/officeart/2005/8/layout/vList5"/>
    <dgm:cxn modelId="{7038C5CC-FF09-6B4D-A500-0EFC7425A995}" type="presParOf" srcId="{CC17DBEC-6D51-493E-9C70-C988C66C30D6}" destId="{EF93790B-A785-4AEA-8685-5D2F31441579}" srcOrd="0" destOrd="0" presId="urn:microsoft.com/office/officeart/2005/8/layout/vList5"/>
    <dgm:cxn modelId="{C53991F1-912D-1E4A-82DC-CFC5D644C57B}" type="presParOf" srcId="{CC17DBEC-6D51-493E-9C70-C988C66C30D6}" destId="{8461258C-0F03-4B59-8B8D-AF035380031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48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1"/>
            <a:ext cx="3011488" cy="461963"/>
          </a:xfrm>
          <a:prstGeom prst="rect">
            <a:avLst/>
          </a:prstGeom>
        </p:spPr>
        <p:txBody>
          <a:bodyPr vert="horz" lIns="91440" tIns="45720" rIns="91440" bIns="45720" rtlCol="0"/>
          <a:lstStyle>
            <a:lvl1pPr algn="r">
              <a:defRPr sz="1200"/>
            </a:lvl1pPr>
          </a:lstStyle>
          <a:p>
            <a:fld id="{D98DAA82-7C24-4F1D-8D05-F662BE916CEC}" type="datetimeFigureOut">
              <a:rPr lang="en-US" smtClean="0"/>
              <a:pPr/>
              <a:t>12/4/2013</a:t>
            </a:fld>
            <a:endParaRPr lang="en-US" dirty="0"/>
          </a:p>
        </p:txBody>
      </p:sp>
      <p:sp>
        <p:nvSpPr>
          <p:cNvPr id="4" name="Footer Placeholder 3"/>
          <p:cNvSpPr>
            <a:spLocks noGrp="1"/>
          </p:cNvSpPr>
          <p:nvPr>
            <p:ph type="ftr" sz="quarter" idx="2"/>
          </p:nvPr>
        </p:nvSpPr>
        <p:spPr>
          <a:xfrm>
            <a:off x="0" y="8772526"/>
            <a:ext cx="3011488"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6"/>
            <a:ext cx="3011488" cy="461963"/>
          </a:xfrm>
          <a:prstGeom prst="rect">
            <a:avLst/>
          </a:prstGeom>
        </p:spPr>
        <p:txBody>
          <a:bodyPr vert="horz" lIns="91440" tIns="45720" rIns="91440" bIns="45720" rtlCol="0" anchor="b"/>
          <a:lstStyle>
            <a:lvl1pPr algn="r">
              <a:defRPr sz="1200"/>
            </a:lvl1pPr>
          </a:lstStyle>
          <a:p>
            <a:fld id="{952D918F-CE31-4711-90E5-06F84C22ADC3}" type="slidenum">
              <a:rPr lang="en-US" smtClean="0"/>
              <a:pPr/>
              <a:t>‹#›</a:t>
            </a:fld>
            <a:endParaRPr lang="en-US" dirty="0"/>
          </a:p>
        </p:txBody>
      </p:sp>
    </p:spTree>
    <p:extLst>
      <p:ext uri="{BB962C8B-B14F-4D97-AF65-F5344CB8AC3E}">
        <p14:creationId xmlns:p14="http://schemas.microsoft.com/office/powerpoint/2010/main" val="2887790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2492" tIns="46246" rIns="92492" bIns="46246" rtlCol="0"/>
          <a:lstStyle>
            <a:lvl1pPr algn="r">
              <a:defRPr sz="1200"/>
            </a:lvl1pPr>
          </a:lstStyle>
          <a:p>
            <a:fld id="{7CC79186-1B37-4930-BD66-BB8AEF91AD58}" type="datetimeFigureOut">
              <a:rPr lang="en-US" smtClean="0"/>
              <a:pPr/>
              <a:t>12/4/2013</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92" tIns="46246" rIns="92492" bIns="46246" rtlCol="0" anchor="b"/>
          <a:lstStyle>
            <a:lvl1pPr algn="r">
              <a:defRPr sz="1200"/>
            </a:lvl1pPr>
          </a:lstStyle>
          <a:p>
            <a:fld id="{3BE1ECE7-50EE-43D6-AA47-5255A3887100}" type="slidenum">
              <a:rPr lang="en-US" smtClean="0"/>
              <a:pPr/>
              <a:t>‹#›</a:t>
            </a:fld>
            <a:endParaRPr lang="en-US" dirty="0"/>
          </a:p>
        </p:txBody>
      </p:sp>
    </p:spTree>
    <p:extLst>
      <p:ext uri="{BB962C8B-B14F-4D97-AF65-F5344CB8AC3E}">
        <p14:creationId xmlns:p14="http://schemas.microsoft.com/office/powerpoint/2010/main" val="3066218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mazon.com/A-Mathematician-Grappling-His-Century/dp/376436052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to your neighbor</a:t>
            </a:r>
            <a:r>
              <a:rPr lang="en-US" baseline="0" dirty="0" smtClean="0"/>
              <a:t> about w</a:t>
            </a:r>
            <a:r>
              <a:rPr lang="en-US" dirty="0" smtClean="0"/>
              <a:t>hich problem-solving strategy(s)</a:t>
            </a:r>
            <a:r>
              <a:rPr lang="en-US" baseline="0" dirty="0" smtClean="0"/>
              <a:t> you used?</a:t>
            </a:r>
          </a:p>
          <a:p>
            <a:endParaRPr lang="en-US" baseline="0" dirty="0" smtClean="0"/>
          </a:p>
          <a:p>
            <a:r>
              <a:rPr lang="en-US" baseline="0" dirty="0" smtClean="0"/>
              <a:t>Why is it important to consider these strategies –</a:t>
            </a:r>
          </a:p>
          <a:p>
            <a:endParaRPr lang="en-US" baseline="0" dirty="0" smtClean="0"/>
          </a:p>
          <a:p>
            <a:r>
              <a:rPr lang="en-US" baseline="0" dirty="0" smtClean="0"/>
              <a:t>The metacognition is essential for students – in order to build their capacity as problem-solvers and not just be answer-getters.</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3</a:t>
            </a:fld>
            <a:endParaRPr lang="en-US" dirty="0"/>
          </a:p>
        </p:txBody>
      </p:sp>
    </p:spTree>
    <p:extLst>
      <p:ext uri="{BB962C8B-B14F-4D97-AF65-F5344CB8AC3E}">
        <p14:creationId xmlns:p14="http://schemas.microsoft.com/office/powerpoint/2010/main" val="1933393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things to do in your classroom that support</a:t>
            </a:r>
            <a:r>
              <a:rPr lang="en-US" baseline="0" dirty="0" smtClean="0"/>
              <a:t> a growth mindset belief.</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16</a:t>
            </a:fld>
            <a:endParaRPr lang="en-US" dirty="0"/>
          </a:p>
        </p:txBody>
      </p:sp>
    </p:spTree>
    <p:extLst>
      <p:ext uri="{BB962C8B-B14F-4D97-AF65-F5344CB8AC3E}">
        <p14:creationId xmlns:p14="http://schemas.microsoft.com/office/powerpoint/2010/main" val="2091383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One of the world’s top mathematicians, Laurent Schwartz, </a:t>
            </a:r>
            <a:r>
              <a:rPr lang="en-US" sz="1200" kern="1200" dirty="0" err="1" smtClean="0">
                <a:solidFill>
                  <a:schemeClr val="tx1"/>
                </a:solidFill>
                <a:latin typeface="+mn-lt"/>
                <a:ea typeface="+mn-ea"/>
                <a:cs typeface="+mn-cs"/>
              </a:rPr>
              <a:t>reflected</a:t>
            </a:r>
            <a:r>
              <a:rPr lang="en-US" sz="1200" kern="1200" dirty="0" err="1" smtClean="0">
                <a:solidFill>
                  <a:schemeClr val="tx1"/>
                </a:solidFill>
                <a:latin typeface="+mn-lt"/>
                <a:ea typeface="+mn-ea"/>
                <a:cs typeface="+mn-cs"/>
                <a:hlinkClick r:id="rId3"/>
              </a:rPr>
              <a:t>in</a:t>
            </a:r>
            <a:r>
              <a:rPr lang="en-US" sz="1200" kern="1200" dirty="0" smtClean="0">
                <a:solidFill>
                  <a:schemeClr val="tx1"/>
                </a:solidFill>
                <a:latin typeface="+mn-lt"/>
                <a:ea typeface="+mn-ea"/>
                <a:cs typeface="+mn-cs"/>
                <a:hlinkClick r:id="rId3"/>
              </a:rPr>
              <a:t> his memoir </a:t>
            </a:r>
            <a:r>
              <a:rPr lang="en-US" sz="1200" u="sng" kern="1200" dirty="0" smtClean="0">
                <a:solidFill>
                  <a:schemeClr val="tx1"/>
                </a:solidFill>
                <a:latin typeface="+mn-lt"/>
                <a:ea typeface="+mn-ea"/>
                <a:cs typeface="+mn-cs"/>
                <a:hlinkClick r:id="rId3"/>
              </a:rPr>
              <a:t>that he was made to feel unintelligent in school because he was the </a:t>
            </a:r>
            <a:r>
              <a:rPr lang="en-US" sz="1200" i="1" u="sng" kern="1200" dirty="0" smtClean="0">
                <a:solidFill>
                  <a:schemeClr val="tx1"/>
                </a:solidFill>
                <a:latin typeface="+mn-lt"/>
                <a:ea typeface="+mn-ea"/>
                <a:cs typeface="+mn-cs"/>
                <a:hlinkClick r:id="rId3"/>
              </a:rPr>
              <a:t>slowest</a:t>
            </a:r>
            <a:r>
              <a:rPr lang="en-US" sz="1200" i="0" u="sng" kern="1200" dirty="0" smtClean="0">
                <a:solidFill>
                  <a:schemeClr val="tx1"/>
                </a:solidFill>
                <a:latin typeface="+mn-lt"/>
                <a:ea typeface="+mn-ea"/>
                <a:cs typeface="+mn-cs"/>
                <a:hlinkClick r:id="rId3"/>
              </a:rPr>
              <a:t> math thinker in his class. But he points out that what is important in mathematics “is to deeply understand things and their relations to each other. This is where intelligence lies. The fact of being quick or slow isn't really relevant.”</a:t>
            </a:r>
            <a:endParaRPr lang="en-US" u="sng" dirty="0">
              <a:solidFill>
                <a:schemeClr val="tx1"/>
              </a:solidFill>
            </a:endParaRPr>
          </a:p>
        </p:txBody>
      </p:sp>
      <p:sp>
        <p:nvSpPr>
          <p:cNvPr id="4" name="Slide Number Placeholder 3"/>
          <p:cNvSpPr>
            <a:spLocks noGrp="1"/>
          </p:cNvSpPr>
          <p:nvPr>
            <p:ph type="sldNum" sz="quarter" idx="10"/>
          </p:nvPr>
        </p:nvSpPr>
        <p:spPr/>
        <p:txBody>
          <a:bodyPr/>
          <a:lstStyle/>
          <a:p>
            <a:fld id="{3BE1ECE7-50EE-43D6-AA47-5255A3887100}" type="slidenum">
              <a:rPr lang="en-US" smtClean="0"/>
              <a:pPr/>
              <a:t>17</a:t>
            </a:fld>
            <a:endParaRPr lang="en-US" dirty="0"/>
          </a:p>
        </p:txBody>
      </p:sp>
    </p:spTree>
    <p:extLst>
      <p:ext uri="{BB962C8B-B14F-4D97-AF65-F5344CB8AC3E}">
        <p14:creationId xmlns:p14="http://schemas.microsoft.com/office/powerpoint/2010/main" val="4005513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your table,</a:t>
            </a:r>
            <a:r>
              <a:rPr lang="en-US" baseline="0" dirty="0" smtClean="0"/>
              <a:t> </a:t>
            </a:r>
            <a:r>
              <a:rPr lang="en-US" dirty="0" smtClean="0"/>
              <a:t>Describe a lesson aligned</a:t>
            </a:r>
            <a:r>
              <a:rPr lang="en-US" baseline="0" dirty="0" smtClean="0"/>
              <a:t> to this content – from a fixed mindset perspective.  Grade 4 – Lesson 7-6 Example #2.</a:t>
            </a:r>
          </a:p>
          <a:p>
            <a:endParaRPr lang="en-US" dirty="0" smtClean="0"/>
          </a:p>
          <a:p>
            <a:r>
              <a:rPr lang="en-US" dirty="0" smtClean="0"/>
              <a:t>Then switch</a:t>
            </a:r>
            <a:r>
              <a:rPr lang="en-US" baseline="0" dirty="0" smtClean="0"/>
              <a:t> to document camera to do the task from the fixed mindset</a:t>
            </a:r>
          </a:p>
          <a:p>
            <a:endParaRPr lang="en-US" baseline="0" dirty="0" smtClean="0"/>
          </a:p>
          <a:p>
            <a:r>
              <a:rPr lang="en-US" baseline="0" dirty="0" smtClean="0"/>
              <a:t>Describe a lesson aligned to this content – from a growth mindset perspective.  </a:t>
            </a:r>
          </a:p>
          <a:p>
            <a:endParaRPr lang="en-US" baseline="0" dirty="0" smtClean="0"/>
          </a:p>
          <a:p>
            <a:r>
              <a:rPr lang="en-US" baseline="0" dirty="0" smtClean="0"/>
              <a:t>Share the lesson from the growth mindset perspective. </a:t>
            </a:r>
          </a:p>
          <a:p>
            <a:endParaRPr lang="en-US" baseline="0" dirty="0" smtClean="0"/>
          </a:p>
          <a:p>
            <a:r>
              <a:rPr lang="en-US" baseline="0" dirty="0" smtClean="0"/>
              <a:t>Ask tables to discuss why the one is fixed and the other  one is growth.  Why?  Share out whole group.</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Potentially</a:t>
            </a:r>
            <a:r>
              <a:rPr lang="en-US" baseline="0" dirty="0" smtClean="0"/>
              <a:t> share as a reference:       </a:t>
            </a:r>
            <a:r>
              <a:rPr lang="en-US" dirty="0" smtClean="0"/>
              <a:t>http://</a:t>
            </a:r>
            <a:r>
              <a:rPr lang="en-US" dirty="0" err="1" smtClean="0"/>
              <a:t>learnzillion.com</a:t>
            </a:r>
            <a:r>
              <a:rPr lang="en-US" dirty="0" smtClean="0"/>
              <a:t>/lessons/1876-use-area-models-to-show-multiplication-of-whole-numbers</a:t>
            </a:r>
          </a:p>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18</a:t>
            </a:fld>
            <a:endParaRPr lang="en-US" dirty="0"/>
          </a:p>
        </p:txBody>
      </p:sp>
    </p:spTree>
    <p:extLst>
      <p:ext uri="{BB962C8B-B14F-4D97-AF65-F5344CB8AC3E}">
        <p14:creationId xmlns:p14="http://schemas.microsoft.com/office/powerpoint/2010/main" val="2577144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Chart Paper –</a:t>
            </a:r>
          </a:p>
          <a:p>
            <a:endParaRPr lang="en-US" dirty="0" smtClean="0"/>
          </a:p>
          <a:p>
            <a:r>
              <a:rPr lang="en-US" dirty="0" smtClean="0"/>
              <a:t>What can you take away from this morning</a:t>
            </a:r>
            <a:r>
              <a:rPr lang="en-US" baseline="0" dirty="0" smtClean="0"/>
              <a:t> that will assist you in these roles in your school?</a:t>
            </a:r>
          </a:p>
          <a:p>
            <a:endParaRPr lang="en-US" baseline="0" dirty="0" smtClean="0"/>
          </a:p>
          <a:p>
            <a:r>
              <a:rPr lang="en-US" baseline="0" dirty="0" smtClean="0"/>
              <a:t>What additional support will you need?</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20</a:t>
            </a:fld>
            <a:endParaRPr lang="en-US" dirty="0"/>
          </a:p>
        </p:txBody>
      </p:sp>
    </p:spTree>
    <p:extLst>
      <p:ext uri="{BB962C8B-B14F-4D97-AF65-F5344CB8AC3E}">
        <p14:creationId xmlns:p14="http://schemas.microsoft.com/office/powerpoint/2010/main" val="1602083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break, please post your Tell Me Everything You Know,</a:t>
            </a:r>
            <a:r>
              <a:rPr lang="en-US" baseline="0" dirty="0" smtClean="0"/>
              <a:t> on your grade level section of the wall.</a:t>
            </a:r>
          </a:p>
          <a:p>
            <a:endParaRPr lang="en-US" baseline="0" dirty="0" smtClean="0"/>
          </a:p>
          <a:p>
            <a:r>
              <a:rPr lang="en-US" dirty="0" smtClean="0"/>
              <a:t>When you return from the break, please sit in grade</a:t>
            </a:r>
            <a:r>
              <a:rPr lang="en-US" baseline="0" dirty="0" smtClean="0"/>
              <a:t> level</a:t>
            </a:r>
            <a:r>
              <a:rPr lang="en-US" dirty="0" smtClean="0"/>
              <a:t> groups.</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21</a:t>
            </a:fld>
            <a:endParaRPr lang="en-US" dirty="0"/>
          </a:p>
        </p:txBody>
      </p:sp>
    </p:spTree>
    <p:extLst>
      <p:ext uri="{BB962C8B-B14F-4D97-AF65-F5344CB8AC3E}">
        <p14:creationId xmlns:p14="http://schemas.microsoft.com/office/powerpoint/2010/main" val="66964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the game with a volunteer.</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22</a:t>
            </a:fld>
            <a:endParaRPr lang="en-US" dirty="0"/>
          </a:p>
        </p:txBody>
      </p:sp>
    </p:spTree>
    <p:extLst>
      <p:ext uri="{BB962C8B-B14F-4D97-AF65-F5344CB8AC3E}">
        <p14:creationId xmlns:p14="http://schemas.microsoft.com/office/powerpoint/2010/main" val="3283641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your post it notes and categorize them into each of the three areas.</a:t>
            </a:r>
          </a:p>
          <a:p>
            <a:endParaRPr lang="en-US" baseline="0" dirty="0" smtClean="0"/>
          </a:p>
          <a:p>
            <a:r>
              <a:rPr lang="en-US" b="1" baseline="0" dirty="0" smtClean="0"/>
              <a:t>Joy – we could get them to post these onto some chart paper on the walls to get a visual for the representation of how much each type is used?? – I agree!</a:t>
            </a:r>
          </a:p>
        </p:txBody>
      </p:sp>
      <p:sp>
        <p:nvSpPr>
          <p:cNvPr id="4" name="Slide Number Placeholder 3"/>
          <p:cNvSpPr>
            <a:spLocks noGrp="1"/>
          </p:cNvSpPr>
          <p:nvPr>
            <p:ph type="sldNum" sz="quarter" idx="10"/>
          </p:nvPr>
        </p:nvSpPr>
        <p:spPr/>
        <p:txBody>
          <a:bodyPr/>
          <a:lstStyle/>
          <a:p>
            <a:fld id="{3BE1ECE7-50EE-43D6-AA47-5255A3887100}" type="slidenum">
              <a:rPr lang="en-US" smtClean="0"/>
              <a:pPr/>
              <a:t>24</a:t>
            </a:fld>
            <a:endParaRPr lang="en-US" dirty="0"/>
          </a:p>
        </p:txBody>
      </p:sp>
    </p:spTree>
    <p:extLst>
      <p:ext uri="{BB962C8B-B14F-4D97-AF65-F5344CB8AC3E}">
        <p14:creationId xmlns:p14="http://schemas.microsoft.com/office/powerpoint/2010/main" val="1770165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 is a process</a:t>
            </a:r>
            <a:r>
              <a:rPr lang="en-US" baseline="0" dirty="0" smtClean="0"/>
              <a:t> – determining what is known about a set of standards – and has many roles in education.  It is what we do with the information that really determines what kind of an assessment it is.  </a:t>
            </a:r>
          </a:p>
          <a:p>
            <a:endParaRPr lang="en-US" baseline="0" dirty="0" smtClean="0"/>
          </a:p>
          <a:p>
            <a:r>
              <a:rPr lang="en-US" baseline="0" dirty="0" smtClean="0"/>
              <a:t>If we do nothing with it – it serves as an endpoint.  Becomes a summative assessment.  </a:t>
            </a:r>
          </a:p>
          <a:p>
            <a:endParaRPr lang="en-US" baseline="0" dirty="0" smtClean="0"/>
          </a:p>
          <a:p>
            <a:r>
              <a:rPr lang="en-US" baseline="0" dirty="0" smtClean="0"/>
              <a:t>Even an end of lesson exit ticket can become a summative assessment.</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26</a:t>
            </a:fld>
            <a:endParaRPr lang="en-US" dirty="0"/>
          </a:p>
        </p:txBody>
      </p:sp>
    </p:spTree>
    <p:extLst>
      <p:ext uri="{BB962C8B-B14F-4D97-AF65-F5344CB8AC3E}">
        <p14:creationId xmlns:p14="http://schemas.microsoft.com/office/powerpoint/2010/main" val="1602993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bullets enter one at a time.</a:t>
            </a:r>
          </a:p>
          <a:p>
            <a:endParaRPr lang="en-US" dirty="0" smtClean="0"/>
          </a:p>
          <a:p>
            <a:r>
              <a:rPr lang="en-US" dirty="0" smtClean="0"/>
              <a:t>Emphasize last bullet – unless students have the opportunity to respond</a:t>
            </a:r>
            <a:r>
              <a:rPr lang="en-US" baseline="0" dirty="0" smtClean="0"/>
              <a:t> to the</a:t>
            </a:r>
            <a:r>
              <a:rPr lang="en-US" dirty="0" smtClean="0"/>
              <a:t> meaningful feedback with revised work it is not formative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27</a:t>
            </a:fld>
            <a:endParaRPr lang="en-US" dirty="0"/>
          </a:p>
        </p:txBody>
      </p:sp>
    </p:spTree>
    <p:extLst>
      <p:ext uri="{BB962C8B-B14F-4D97-AF65-F5344CB8AC3E}">
        <p14:creationId xmlns:p14="http://schemas.microsoft.com/office/powerpoint/2010/main" val="3195696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 is a process</a:t>
            </a:r>
            <a:r>
              <a:rPr lang="en-US" baseline="0" dirty="0" smtClean="0"/>
              <a:t> – determining what is known about a set of standards – and has many roles in education.  It is what we do with the information that really determines what kind of an assessment it is.  </a:t>
            </a:r>
          </a:p>
          <a:p>
            <a:endParaRPr lang="en-US" baseline="0" dirty="0" smtClean="0"/>
          </a:p>
          <a:p>
            <a:r>
              <a:rPr lang="en-US" baseline="0" dirty="0" smtClean="0"/>
              <a:t>If we do nothing with it – it serves as an endpoint.  Becomes a summative assessment.  </a:t>
            </a:r>
          </a:p>
          <a:p>
            <a:endParaRPr lang="en-US" baseline="0" dirty="0" smtClean="0"/>
          </a:p>
          <a:p>
            <a:r>
              <a:rPr lang="en-US" baseline="0" dirty="0" smtClean="0"/>
              <a:t>Even an end of lesson exit ticket can become a summative assessment.</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28</a:t>
            </a:fld>
            <a:endParaRPr lang="en-US" dirty="0"/>
          </a:p>
        </p:txBody>
      </p:sp>
    </p:spTree>
    <p:extLst>
      <p:ext uri="{BB962C8B-B14F-4D97-AF65-F5344CB8AC3E}">
        <p14:creationId xmlns:p14="http://schemas.microsoft.com/office/powerpoint/2010/main" val="160299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6</a:t>
            </a:fld>
            <a:endParaRPr lang="en-US" dirty="0"/>
          </a:p>
        </p:txBody>
      </p:sp>
    </p:spTree>
    <p:extLst>
      <p:ext uri="{BB962C8B-B14F-4D97-AF65-F5344CB8AC3E}">
        <p14:creationId xmlns:p14="http://schemas.microsoft.com/office/powerpoint/2010/main" val="3067557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Valuing incorrect answers</a:t>
            </a:r>
          </a:p>
          <a:p>
            <a:r>
              <a:rPr lang="en-US" dirty="0" smtClean="0"/>
              <a:t>Students analyzing their own work against a rubric – set of criteria</a:t>
            </a:r>
          </a:p>
          <a:p>
            <a:r>
              <a:rPr lang="en-US" dirty="0" smtClean="0"/>
              <a:t>Revising work based on analysis</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30</a:t>
            </a:fld>
            <a:endParaRPr lang="en-US" dirty="0"/>
          </a:p>
        </p:txBody>
      </p:sp>
    </p:spTree>
    <p:extLst>
      <p:ext uri="{BB962C8B-B14F-4D97-AF65-F5344CB8AC3E}">
        <p14:creationId xmlns:p14="http://schemas.microsoft.com/office/powerpoint/2010/main" val="2918174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as your table: Perhaps use inside/outside circles</a:t>
            </a:r>
          </a:p>
          <a:p>
            <a:endParaRPr lang="en-US" dirty="0" smtClean="0"/>
          </a:p>
          <a:p>
            <a:r>
              <a:rPr lang="en-US" dirty="0" smtClean="0"/>
              <a:t>What strategies/tools do you see being used for each?</a:t>
            </a:r>
          </a:p>
          <a:p>
            <a:r>
              <a:rPr lang="en-US" dirty="0" smtClean="0"/>
              <a:t>Which form(</a:t>
            </a:r>
            <a:r>
              <a:rPr lang="en-US" baseline="0" dirty="0" smtClean="0"/>
              <a:t>s) of assessment has the greatest potential to increase student achievement? And why?</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31</a:t>
            </a:fld>
            <a:endParaRPr lang="en-US" dirty="0"/>
          </a:p>
        </p:txBody>
      </p:sp>
    </p:spTree>
    <p:extLst>
      <p:ext uri="{BB962C8B-B14F-4D97-AF65-F5344CB8AC3E}">
        <p14:creationId xmlns:p14="http://schemas.microsoft.com/office/powerpoint/2010/main" val="691873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NCTM</a:t>
            </a:r>
            <a:r>
              <a:rPr lang="en-US" baseline="0" dirty="0" smtClean="0"/>
              <a:t> Article.  5 Key Strategies for effective formative assessment (all participants will need copies).</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32</a:t>
            </a:fld>
            <a:endParaRPr lang="en-US" dirty="0"/>
          </a:p>
        </p:txBody>
      </p:sp>
    </p:spTree>
    <p:extLst>
      <p:ext uri="{BB962C8B-B14F-4D97-AF65-F5344CB8AC3E}">
        <p14:creationId xmlns:p14="http://schemas.microsoft.com/office/powerpoint/2010/main" val="1944262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marL="468275" indent="-468275">
              <a:spcBef>
                <a:spcPct val="0"/>
              </a:spcBef>
              <a:spcAft>
                <a:spcPts val="613"/>
              </a:spcAft>
            </a:pPr>
            <a:r>
              <a:rPr lang="en-US" b="1" dirty="0" smtClean="0"/>
              <a:t>The shifts represent our transition to the Math CCSS</a:t>
            </a:r>
            <a:r>
              <a:rPr lang="en-US" dirty="0" smtClean="0"/>
              <a:t> (ex: how our instruction, how our classrooms, and how our mindsets about how students learn need to </a:t>
            </a:r>
            <a:r>
              <a:rPr lang="en-US" i="1" dirty="0" smtClean="0"/>
              <a:t>shift</a:t>
            </a:r>
            <a:r>
              <a:rPr lang="en-US" dirty="0" smtClean="0"/>
              <a:t> to meet these new set of standards.</a:t>
            </a:r>
            <a:r>
              <a:rPr lang="en-US" baseline="0" dirty="0" smtClean="0"/>
              <a:t> )</a:t>
            </a:r>
          </a:p>
          <a:p>
            <a:pPr marL="468275" indent="-468275">
              <a:spcBef>
                <a:spcPct val="0"/>
              </a:spcBef>
              <a:spcAft>
                <a:spcPts val="613"/>
              </a:spcAft>
            </a:pPr>
            <a:endParaRPr lang="en-US" baseline="0" dirty="0" smtClean="0"/>
          </a:p>
          <a:p>
            <a:pPr marL="468275" indent="-468275">
              <a:spcBef>
                <a:spcPct val="0"/>
              </a:spcBef>
              <a:spcAft>
                <a:spcPts val="613"/>
              </a:spcAft>
            </a:pPr>
            <a:r>
              <a:rPr lang="en-US" baseline="0" dirty="0" smtClean="0"/>
              <a:t>Today we are going to take a look at how these shifts are visible in what is currently known about the next-generation assessments – and how that informs instructional practice – lesson design and lesson delivery.</a:t>
            </a:r>
            <a:endParaRPr lang="en-US" dirty="0" smtClean="0"/>
          </a:p>
        </p:txBody>
      </p:sp>
      <p:sp>
        <p:nvSpPr>
          <p:cNvPr id="76804" name="Slide Number Placeholder 3"/>
          <p:cNvSpPr>
            <a:spLocks noGrp="1"/>
          </p:cNvSpPr>
          <p:nvPr>
            <p:ph type="sldNum" sz="quarter" idx="5"/>
          </p:nvPr>
        </p:nvSpPr>
        <p:spPr bwMode="auto">
          <a:noFill/>
          <a:ln>
            <a:miter lim="800000"/>
            <a:headEnd/>
            <a:tailEnd/>
          </a:ln>
        </p:spPr>
        <p:txBody>
          <a:bodyPr/>
          <a:lstStyle/>
          <a:p>
            <a:fld id="{F350C999-EC4D-4FD2-BA6A-FBC262CA06EC}" type="slidenum">
              <a:rPr lang="en-US"/>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34</a:t>
            </a:fld>
            <a:endParaRPr lang="en-US" dirty="0"/>
          </a:p>
        </p:txBody>
      </p:sp>
    </p:spTree>
    <p:extLst>
      <p:ext uri="{BB962C8B-B14F-4D97-AF65-F5344CB8AC3E}">
        <p14:creationId xmlns:p14="http://schemas.microsoft.com/office/powerpoint/2010/main" val="3908661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smtClean="0">
                <a:solidFill>
                  <a:schemeClr val="tx1"/>
                </a:solidFill>
                <a:effectLst/>
                <a:latin typeface="+mn-lt"/>
                <a:ea typeface="+mn-ea"/>
                <a:cs typeface="+mn-cs"/>
              </a:rPr>
              <a:t>Take out hand out.  </a:t>
            </a:r>
          </a:p>
          <a:p>
            <a:endParaRPr lang="en-US"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Examine the claims and their explicit connection to the content and standards for mathematical practice.</a:t>
            </a:r>
          </a:p>
          <a:p>
            <a:endParaRPr lang="en-US"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Claim 1 addresses procedural skills and the conceptual understanding on which developing skills depend. It is important to assess how aware students are of how concepts link together and why mathematical procedures work the way they do.  Notice what is highlighted in red</a:t>
            </a:r>
          </a:p>
          <a:p>
            <a:r>
              <a:rPr lang="en-US" sz="2000" kern="1200" dirty="0" smtClean="0">
                <a:solidFill>
                  <a:schemeClr val="tx1"/>
                </a:solidFill>
                <a:effectLst/>
                <a:latin typeface="+mn-lt"/>
                <a:ea typeface="+mn-ea"/>
                <a:cs typeface="+mn-cs"/>
              </a:rPr>
              <a:t> </a:t>
            </a:r>
          </a:p>
          <a:p>
            <a:r>
              <a:rPr lang="en-US" sz="2000" kern="1200" dirty="0" smtClean="0">
                <a:solidFill>
                  <a:schemeClr val="tx1"/>
                </a:solidFill>
                <a:effectLst/>
                <a:latin typeface="+mn-lt"/>
                <a:ea typeface="+mn-ea"/>
                <a:cs typeface="+mn-cs"/>
              </a:rPr>
              <a:t>Claim 2 include problems in pure mathematics and problems set in context. Problems are presented as items and tasks that are well-posed (that is, problem formulation is not necessary) and for which a solution path is not immediately obvious. These problems require students to construct their own solution pathway rather than follow a provided one. Such problems will therefore be unstructured, and students will need to select appropriate conceptual and physical tools to use. </a:t>
            </a:r>
          </a:p>
          <a:p>
            <a:r>
              <a:rPr lang="en-US" sz="2000" kern="1200" dirty="0" smtClean="0">
                <a:solidFill>
                  <a:schemeClr val="tx1"/>
                </a:solidFill>
                <a:effectLst/>
                <a:latin typeface="+mn-lt"/>
                <a:ea typeface="+mn-ea"/>
                <a:cs typeface="+mn-cs"/>
              </a:rPr>
              <a:t> </a:t>
            </a:r>
          </a:p>
          <a:p>
            <a:r>
              <a:rPr lang="en-US" sz="2000" kern="1200" dirty="0" smtClean="0">
                <a:solidFill>
                  <a:schemeClr val="tx1"/>
                </a:solidFill>
                <a:effectLst/>
                <a:latin typeface="+mn-lt"/>
                <a:ea typeface="+mn-ea"/>
                <a:cs typeface="+mn-cs"/>
              </a:rPr>
              <a:t>Claim 3 refers to a recurring theme in the CCSSM content and practice standards—the ability to construct and present a clear, logical, convincing argument. For older students, this may take the form of a rigorous, deductive proof based on clearly stated axioms. For younger students, this will involve more informal justifications. Assessment tasks that address this claim will typically present a claim and ask students to provide, for example, a justification or counterexample.</a:t>
            </a:r>
          </a:p>
          <a:p>
            <a:r>
              <a:rPr lang="en-US" sz="2000" kern="1200" dirty="0" smtClean="0">
                <a:solidFill>
                  <a:schemeClr val="tx1"/>
                </a:solidFill>
                <a:effectLst/>
                <a:latin typeface="+mn-lt"/>
                <a:ea typeface="+mn-ea"/>
                <a:cs typeface="+mn-cs"/>
              </a:rPr>
              <a:t>	</a:t>
            </a:r>
          </a:p>
          <a:p>
            <a:r>
              <a:rPr lang="en-US" sz="2000" kern="1200" dirty="0" smtClean="0">
                <a:solidFill>
                  <a:schemeClr val="tx1"/>
                </a:solidFill>
                <a:effectLst/>
                <a:latin typeface="+mn-lt"/>
                <a:ea typeface="+mn-ea"/>
                <a:cs typeface="+mn-cs"/>
              </a:rPr>
              <a:t>Claim 4 Modeling is the bridge across the “school math”/”real world” divide </a:t>
            </a:r>
          </a:p>
          <a:p>
            <a:r>
              <a:rPr lang="en-US" sz="2000" kern="1200" dirty="0" smtClean="0">
                <a:solidFill>
                  <a:schemeClr val="tx1"/>
                </a:solidFill>
                <a:effectLst/>
                <a:latin typeface="+mn-lt"/>
                <a:ea typeface="+mn-ea"/>
                <a:cs typeface="+mn-cs"/>
              </a:rPr>
              <a:t>Real-world problems are complex and often contain insufficient or superfluous data. Tasks designed primarily to assess Claim 4 will involve </a:t>
            </a:r>
            <a:r>
              <a:rPr lang="en-US" sz="2000" i="1" kern="1200" dirty="0" smtClean="0">
                <a:solidFill>
                  <a:schemeClr val="tx1"/>
                </a:solidFill>
                <a:effectLst/>
                <a:latin typeface="+mn-lt"/>
                <a:ea typeface="+mn-ea"/>
                <a:cs typeface="+mn-cs"/>
              </a:rPr>
              <a:t>formulating </a:t>
            </a:r>
            <a:r>
              <a:rPr lang="en-US" sz="2000" kern="1200" dirty="0" smtClean="0">
                <a:solidFill>
                  <a:schemeClr val="tx1"/>
                </a:solidFill>
                <a:effectLst/>
                <a:latin typeface="+mn-lt"/>
                <a:ea typeface="+mn-ea"/>
                <a:cs typeface="+mn-cs"/>
              </a:rPr>
              <a:t>a problem that is tractable using mathematics; that is, formulating a model. This will usually involve making assumptions and simplifications. Students will need to select from the data at hand or estimate data that are missing. Students will identify variables in a situation and construct relationships between them. Once students have formulated the problem, they will tackle it (often in a decontextualized manner) before interpreting their results and then checking the results for reasonableness. Claim 4 tasks will often involve more than one content domain and will draw upon knowledge and skills articulated in the progression of standards up to that grade, with strong emphasis on the major work of previous grades</a:t>
            </a:r>
          </a:p>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t>35</a:t>
            </a:fld>
            <a:endParaRPr lang="en-US" dirty="0"/>
          </a:p>
        </p:txBody>
      </p:sp>
    </p:spTree>
    <p:extLst>
      <p:ext uri="{BB962C8B-B14F-4D97-AF65-F5344CB8AC3E}">
        <p14:creationId xmlns:p14="http://schemas.microsoft.com/office/powerpoint/2010/main" val="1631038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under document camera</a:t>
            </a:r>
            <a:r>
              <a:rPr lang="en-US" baseline="0" dirty="0" smtClean="0"/>
              <a:t> – give participants a few minutes to examine the blueprint.</a:t>
            </a:r>
          </a:p>
          <a:p>
            <a:endParaRPr lang="en-US" baseline="0" dirty="0" smtClean="0"/>
          </a:p>
          <a:p>
            <a:r>
              <a:rPr lang="en-US" dirty="0" smtClean="0"/>
              <a:t>Examine the DOK</a:t>
            </a:r>
            <a:r>
              <a:rPr lang="en-US" baseline="0" dirty="0" smtClean="0"/>
              <a:t> Column in relationship to the Hess Cognitive Rigor Matrix</a:t>
            </a:r>
          </a:p>
        </p:txBody>
      </p:sp>
      <p:sp>
        <p:nvSpPr>
          <p:cNvPr id="4" name="Slide Number Placeholder 3"/>
          <p:cNvSpPr>
            <a:spLocks noGrp="1"/>
          </p:cNvSpPr>
          <p:nvPr>
            <p:ph type="sldNum" sz="quarter" idx="10"/>
          </p:nvPr>
        </p:nvSpPr>
        <p:spPr/>
        <p:txBody>
          <a:bodyPr/>
          <a:lstStyle/>
          <a:p>
            <a:fld id="{3BE1ECE7-50EE-43D6-AA47-5255A3887100}" type="slidenum">
              <a:rPr lang="en-US" smtClean="0"/>
              <a:pPr/>
              <a:t>36</a:t>
            </a:fld>
            <a:endParaRPr lang="en-US" dirty="0"/>
          </a:p>
        </p:txBody>
      </p:sp>
    </p:spTree>
    <p:extLst>
      <p:ext uri="{BB962C8B-B14F-4D97-AF65-F5344CB8AC3E}">
        <p14:creationId xmlns:p14="http://schemas.microsoft.com/office/powerpoint/2010/main" val="958675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recording sheet for observations/implications</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37</a:t>
            </a:fld>
            <a:endParaRPr lang="en-US" dirty="0"/>
          </a:p>
        </p:txBody>
      </p:sp>
    </p:spTree>
    <p:extLst>
      <p:ext uri="{BB962C8B-B14F-4D97-AF65-F5344CB8AC3E}">
        <p14:creationId xmlns:p14="http://schemas.microsoft.com/office/powerpoint/2010/main" val="2397672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Examine student work from common core tasks 1 and 2 for their grade level.</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38</a:t>
            </a:fld>
            <a:endParaRPr lang="en-US" dirty="0"/>
          </a:p>
        </p:txBody>
      </p:sp>
    </p:spTree>
    <p:extLst>
      <p:ext uri="{BB962C8B-B14F-4D97-AF65-F5344CB8AC3E}">
        <p14:creationId xmlns:p14="http://schemas.microsoft.com/office/powerpoint/2010/main" val="3964493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Chart Paper –</a:t>
            </a:r>
          </a:p>
          <a:p>
            <a:endParaRPr lang="en-US" dirty="0" smtClean="0"/>
          </a:p>
          <a:p>
            <a:r>
              <a:rPr lang="en-US" dirty="0" smtClean="0"/>
              <a:t>What can you take away from this morning</a:t>
            </a:r>
            <a:r>
              <a:rPr lang="en-US" baseline="0" dirty="0" smtClean="0"/>
              <a:t> that will assist you in these roles in your school?</a:t>
            </a:r>
          </a:p>
          <a:p>
            <a:endParaRPr lang="en-US" baseline="0" dirty="0" smtClean="0"/>
          </a:p>
          <a:p>
            <a:r>
              <a:rPr lang="en-US" baseline="0" dirty="0" smtClean="0"/>
              <a:t>What additional support will you need?</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41</a:t>
            </a:fld>
            <a:endParaRPr lang="en-US" dirty="0"/>
          </a:p>
        </p:txBody>
      </p:sp>
    </p:spTree>
    <p:extLst>
      <p:ext uri="{BB962C8B-B14F-4D97-AF65-F5344CB8AC3E}">
        <p14:creationId xmlns:p14="http://schemas.microsoft.com/office/powerpoint/2010/main" val="160208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 Up – Cooperative Learning Structure </a:t>
            </a:r>
          </a:p>
          <a:p>
            <a:endParaRPr lang="en-US" dirty="0" smtClean="0"/>
          </a:p>
          <a:p>
            <a:pPr marL="228600" indent="-228600">
              <a:buAutoNum type="arabicPeriod"/>
            </a:pPr>
            <a:r>
              <a:rPr lang="en-US" dirty="0" smtClean="0"/>
              <a:t>Line up according to an established criteria.            In Grade level groups, line up by the number of years you have been teaching.</a:t>
            </a:r>
          </a:p>
          <a:p>
            <a:pPr marL="228600" indent="-228600">
              <a:buAutoNum type="arabicPeriod"/>
            </a:pPr>
            <a:r>
              <a:rPr lang="en-US" dirty="0" smtClean="0"/>
              <a:t>Fold the line in half – everyone is facing a partner – in this case, the more experience teachers are facing</a:t>
            </a:r>
            <a:r>
              <a:rPr lang="en-US" baseline="0" dirty="0" smtClean="0"/>
              <a:t> less-experience teachers</a:t>
            </a:r>
          </a:p>
          <a:p>
            <a:pPr marL="228600" indent="-228600">
              <a:buAutoNum type="arabicPeriod"/>
            </a:pPr>
            <a:r>
              <a:rPr lang="en-US" baseline="0" dirty="0" smtClean="0"/>
              <a:t>Share the content focus of tomorrow’s lesson and your open-ended question . . . and why you chose it.  Each person has 1 minute to share.</a:t>
            </a:r>
          </a:p>
          <a:p>
            <a:pPr marL="228600" indent="-228600">
              <a:buAutoNum type="arabicPeriod"/>
            </a:pPr>
            <a:r>
              <a:rPr lang="en-US" baseline="0" dirty="0" smtClean="0"/>
              <a:t>Change places. Each person move one person to the left. </a:t>
            </a:r>
            <a:endParaRPr lang="en-US" dirty="0" smtClean="0"/>
          </a:p>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7</a:t>
            </a:fld>
            <a:endParaRPr lang="en-US" dirty="0"/>
          </a:p>
        </p:txBody>
      </p:sp>
    </p:spTree>
    <p:extLst>
      <p:ext uri="{BB962C8B-B14F-4D97-AF65-F5344CB8AC3E}">
        <p14:creationId xmlns:p14="http://schemas.microsoft.com/office/powerpoint/2010/main" val="2298844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return from lunch continue to sit in Grade level groups. </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42</a:t>
            </a:fld>
            <a:endParaRPr lang="en-US" dirty="0"/>
          </a:p>
        </p:txBody>
      </p:sp>
    </p:spTree>
    <p:extLst>
      <p:ext uri="{BB962C8B-B14F-4D97-AF65-F5344CB8AC3E}">
        <p14:creationId xmlns:p14="http://schemas.microsoft.com/office/powerpoint/2010/main" val="3431107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43</a:t>
            </a:fld>
            <a:endParaRPr lang="en-US" dirty="0"/>
          </a:p>
        </p:txBody>
      </p:sp>
    </p:spTree>
    <p:extLst>
      <p:ext uri="{BB962C8B-B14F-4D97-AF65-F5344CB8AC3E}">
        <p14:creationId xmlns:p14="http://schemas.microsoft.com/office/powerpoint/2010/main" val="2325058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what is currently posted – how to access, etc.</a:t>
            </a:r>
          </a:p>
          <a:p>
            <a:r>
              <a:rPr lang="en-US" dirty="0" smtClean="0"/>
              <a:t>Process for adding</a:t>
            </a:r>
            <a:r>
              <a:rPr lang="en-US" baseline="0" dirty="0" smtClean="0"/>
              <a:t> to </a:t>
            </a:r>
            <a:r>
              <a:rPr lang="en-US" baseline="0" dirty="0" err="1" smtClean="0"/>
              <a:t>wikispace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44</a:t>
            </a:fld>
            <a:endParaRPr lang="en-US" dirty="0"/>
          </a:p>
        </p:txBody>
      </p:sp>
    </p:spTree>
    <p:extLst>
      <p:ext uri="{BB962C8B-B14F-4D97-AF65-F5344CB8AC3E}">
        <p14:creationId xmlns:p14="http://schemas.microsoft.com/office/powerpoint/2010/main" val="35606497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SCUSD Lesson</a:t>
            </a:r>
            <a:r>
              <a:rPr lang="en-US" baseline="0" dirty="0" smtClean="0"/>
              <a:t> Design Format, in the smallest size group possible, facilitate a collaborative lesson planning session using the backward design process.  Each small group will be facilitated by Ryan, Joy, training specialist, </a:t>
            </a:r>
            <a:r>
              <a:rPr lang="en-US" baseline="0" dirty="0" err="1" smtClean="0"/>
              <a:t>Mikila</a:t>
            </a:r>
            <a:r>
              <a:rPr lang="en-US" baseline="0" dirty="0" smtClean="0"/>
              <a:t>.    There should be at least 10 smaller groups.  </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45</a:t>
            </a:fld>
            <a:endParaRPr lang="en-US" dirty="0"/>
          </a:p>
        </p:txBody>
      </p:sp>
    </p:spTree>
    <p:extLst>
      <p:ext uri="{BB962C8B-B14F-4D97-AF65-F5344CB8AC3E}">
        <p14:creationId xmlns:p14="http://schemas.microsoft.com/office/powerpoint/2010/main" val="30415777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Chart Paper –</a:t>
            </a:r>
          </a:p>
          <a:p>
            <a:endParaRPr lang="en-US" dirty="0" smtClean="0"/>
          </a:p>
          <a:p>
            <a:r>
              <a:rPr lang="en-US" dirty="0" smtClean="0"/>
              <a:t>What can you take away from this morning</a:t>
            </a:r>
            <a:r>
              <a:rPr lang="en-US" baseline="0" dirty="0" smtClean="0"/>
              <a:t> that will assist you in these roles in your school?</a:t>
            </a:r>
          </a:p>
          <a:p>
            <a:endParaRPr lang="en-US" baseline="0" dirty="0" smtClean="0"/>
          </a:p>
          <a:p>
            <a:r>
              <a:rPr lang="en-US" baseline="0" dirty="0" smtClean="0"/>
              <a:t>What additional support will you need?</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46</a:t>
            </a:fld>
            <a:endParaRPr lang="en-US" dirty="0"/>
          </a:p>
        </p:txBody>
      </p:sp>
    </p:spTree>
    <p:extLst>
      <p:ext uri="{BB962C8B-B14F-4D97-AF65-F5344CB8AC3E}">
        <p14:creationId xmlns:p14="http://schemas.microsoft.com/office/powerpoint/2010/main" val="16020835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could be used elsewhere.</a:t>
            </a:r>
          </a:p>
          <a:p>
            <a:r>
              <a:rPr lang="en-US" dirty="0" smtClean="0"/>
              <a:t>Another</a:t>
            </a:r>
            <a:r>
              <a:rPr lang="en-US" baseline="0" dirty="0" smtClean="0"/>
              <a:t> possibility:  Beauty fades, dumb is forever.     </a:t>
            </a:r>
            <a:r>
              <a:rPr lang="en-US" baseline="0" smtClean="0"/>
              <a:t>Judge Judy</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47</a:t>
            </a:fld>
            <a:endParaRPr lang="en-US" dirty="0"/>
          </a:p>
        </p:txBody>
      </p:sp>
    </p:spTree>
    <p:extLst>
      <p:ext uri="{BB962C8B-B14F-4D97-AF65-F5344CB8AC3E}">
        <p14:creationId xmlns:p14="http://schemas.microsoft.com/office/powerpoint/2010/main" val="126921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the Fixed Vs. Growth Video</a:t>
            </a:r>
          </a:p>
          <a:p>
            <a:endParaRPr lang="en-US" dirty="0" smtClean="0"/>
          </a:p>
          <a:p>
            <a:r>
              <a:rPr lang="en-US" dirty="0" smtClean="0"/>
              <a:t>Carole </a:t>
            </a:r>
            <a:r>
              <a:rPr lang="en-US" dirty="0" err="1" smtClean="0"/>
              <a:t>Dweck</a:t>
            </a:r>
            <a:endParaRPr lang="en-US" dirty="0" smtClean="0"/>
          </a:p>
          <a:p>
            <a:endParaRPr lang="en-US" dirty="0" smtClean="0"/>
          </a:p>
          <a:p>
            <a:r>
              <a:rPr lang="en-US" dirty="0" smtClean="0"/>
              <a:t>Then</a:t>
            </a:r>
            <a:r>
              <a:rPr lang="en-US" baseline="0" dirty="0" smtClean="0"/>
              <a:t> construct a Venn Diagram that compares them</a:t>
            </a:r>
          </a:p>
          <a:p>
            <a:endParaRPr lang="en-US" baseline="0" dirty="0" smtClean="0"/>
          </a:p>
          <a:p>
            <a:r>
              <a:rPr lang="en-US" baseline="0" dirty="0" smtClean="0"/>
              <a:t>Share out.</a:t>
            </a:r>
          </a:p>
          <a:p>
            <a:endParaRPr lang="en-US" baseline="0" dirty="0" smtClean="0"/>
          </a:p>
          <a:p>
            <a:r>
              <a:rPr lang="en-US" baseline="0" dirty="0" smtClean="0"/>
              <a:t>As we continue to work in this area add to your Venn Diagram as appropriate.</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8</a:t>
            </a:fld>
            <a:endParaRPr lang="en-US" dirty="0"/>
          </a:p>
        </p:txBody>
      </p:sp>
    </p:spTree>
    <p:extLst>
      <p:ext uri="{BB962C8B-B14F-4D97-AF65-F5344CB8AC3E}">
        <p14:creationId xmlns:p14="http://schemas.microsoft.com/office/powerpoint/2010/main" val="109264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College and Career Readiness</a:t>
            </a:r>
            <a:r>
              <a:rPr lang="en-US" baseline="0" dirty="0" smtClean="0"/>
              <a:t> – claim in the Assessment redesign – all students will be college and career ready.  Many of our students/parents/school community has a fixed mindset about mathematics – do not believe they were born with the math gene.  We hear the fixed mindset self-talk often.</a:t>
            </a:r>
          </a:p>
          <a:p>
            <a:endParaRPr lang="en-US" baseline="0" dirty="0" smtClean="0"/>
          </a:p>
          <a:p>
            <a:r>
              <a:rPr lang="en-US" baseline="0" dirty="0" smtClean="0"/>
              <a:t>Einstein - </a:t>
            </a:r>
            <a:r>
              <a:rPr lang="en-US" sz="1200" kern="1200" dirty="0" smtClean="0">
                <a:solidFill>
                  <a:schemeClr val="tx1"/>
                </a:solidFill>
                <a:latin typeface="+mn-lt"/>
                <a:ea typeface="+mn-ea"/>
                <a:cs typeface="+mn-cs"/>
              </a:rPr>
              <a:t>"Do not worry about your difficulties in Mathematics. I can assure you mine are still greater."</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9</a:t>
            </a:fld>
            <a:endParaRPr lang="en-US" dirty="0"/>
          </a:p>
        </p:txBody>
      </p:sp>
    </p:spTree>
    <p:extLst>
      <p:ext uri="{BB962C8B-B14F-4D97-AF65-F5344CB8AC3E}">
        <p14:creationId xmlns:p14="http://schemas.microsoft.com/office/powerpoint/2010/main" val="77437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 talk and inner voice.  This</a:t>
            </a:r>
            <a:r>
              <a:rPr lang="en-US" baseline="0" dirty="0" smtClean="0"/>
              <a:t> is the voice that builds self-efficacy.</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10</a:t>
            </a:fld>
            <a:endParaRPr lang="en-US" dirty="0"/>
          </a:p>
        </p:txBody>
      </p:sp>
    </p:spTree>
    <p:extLst>
      <p:ext uri="{BB962C8B-B14F-4D97-AF65-F5344CB8AC3E}">
        <p14:creationId xmlns:p14="http://schemas.microsoft.com/office/powerpoint/2010/main" val="557918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statements can</a:t>
            </a:r>
            <a:r>
              <a:rPr lang="en-US" baseline="0" dirty="0" smtClean="0"/>
              <a:t> be interpreted as fixed mindset.</a:t>
            </a:r>
          </a:p>
          <a:p>
            <a:r>
              <a:rPr lang="en-US" baseline="0" dirty="0" smtClean="0"/>
              <a:t>Talk at your table about how to rephrase each of them to a growth mindset voice.</a:t>
            </a:r>
          </a:p>
          <a:p>
            <a:endParaRPr lang="en-US" baseline="0" dirty="0" smtClean="0"/>
          </a:p>
          <a:p>
            <a:r>
              <a:rPr lang="en-US" baseline="0" dirty="0" smtClean="0"/>
              <a:t>Sometimes it is our fixed mindset voice (first three comments).  Sometimes it is the voice of our students (Next two comments).</a:t>
            </a:r>
          </a:p>
          <a:p>
            <a:endParaRPr lang="en-US" baseline="0" dirty="0" smtClean="0"/>
          </a:p>
          <a:p>
            <a:r>
              <a:rPr lang="en-US" baseline="0" dirty="0" smtClean="0"/>
              <a:t>Talk at your table about the comments that students make that indicate a fixed mindset.</a:t>
            </a:r>
          </a:p>
          <a:p>
            <a:endParaRPr lang="en-US" baseline="0" dirty="0" smtClean="0"/>
          </a:p>
          <a:p>
            <a:r>
              <a:rPr lang="en-US" baseline="0" dirty="0" smtClean="0"/>
              <a:t>Then show what is in gray box.</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11</a:t>
            </a:fld>
            <a:endParaRPr lang="en-US" dirty="0"/>
          </a:p>
        </p:txBody>
      </p:sp>
    </p:spTree>
    <p:extLst>
      <p:ext uri="{BB962C8B-B14F-4D97-AF65-F5344CB8AC3E}">
        <p14:creationId xmlns:p14="http://schemas.microsoft.com/office/powerpoint/2010/main" val="3035005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word in the change</a:t>
            </a:r>
            <a:r>
              <a:rPr lang="en-US" baseline="0" dirty="0" smtClean="0"/>
              <a:t> to a growth mindset Voice is the word YET.</a:t>
            </a:r>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12</a:t>
            </a:fld>
            <a:endParaRPr lang="en-US" dirty="0"/>
          </a:p>
        </p:txBody>
      </p:sp>
    </p:spTree>
    <p:extLst>
      <p:ext uri="{BB962C8B-B14F-4D97-AF65-F5344CB8AC3E}">
        <p14:creationId xmlns:p14="http://schemas.microsoft.com/office/powerpoint/2010/main" val="322240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E1ECE7-50EE-43D6-AA47-5255A3887100}" type="slidenum">
              <a:rPr lang="en-US" smtClean="0"/>
              <a:pPr/>
              <a:t>15</a:t>
            </a:fld>
            <a:endParaRPr lang="en-US" dirty="0"/>
          </a:p>
        </p:txBody>
      </p:sp>
    </p:spTree>
    <p:extLst>
      <p:ext uri="{BB962C8B-B14F-4D97-AF65-F5344CB8AC3E}">
        <p14:creationId xmlns:p14="http://schemas.microsoft.com/office/powerpoint/2010/main" val="1581756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ctrTitle"/>
          </p:nvPr>
        </p:nvSpPr>
        <p:spPr>
          <a:xfrm>
            <a:off x="1600200" y="2098675"/>
            <a:ext cx="7543800" cy="1470025"/>
          </a:xfrm>
        </p:spPr>
        <p:txBody>
          <a:bodyPr/>
          <a:lstStyle>
            <a:lvl1pPr>
              <a:defRPr sz="3800"/>
            </a:lvl1pPr>
          </a:lstStyle>
          <a:p>
            <a:r>
              <a:rPr lang="en-US" dirty="0" smtClean="0"/>
              <a:t>Click to edit Master title style</a:t>
            </a:r>
            <a:endParaRPr lang="en-US" dirty="0"/>
          </a:p>
        </p:txBody>
      </p:sp>
      <p:sp>
        <p:nvSpPr>
          <p:cNvPr id="6" name="Subtitle 2"/>
          <p:cNvSpPr>
            <a:spLocks noGrp="1"/>
          </p:cNvSpPr>
          <p:nvPr>
            <p:ph type="subTitle" idx="1"/>
          </p:nvPr>
        </p:nvSpPr>
        <p:spPr>
          <a:xfrm>
            <a:off x="1835426" y="3854450"/>
            <a:ext cx="715617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1566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Content Placeholder 2"/>
          <p:cNvSpPr>
            <a:spLocks noGrp="1"/>
          </p:cNvSpPr>
          <p:nvPr>
            <p:ph idx="1"/>
          </p:nvPr>
        </p:nvSpPr>
        <p:spPr>
          <a:xfrm>
            <a:off x="1600200" y="1981200"/>
            <a:ext cx="7239000" cy="4267200"/>
          </a:xfrm>
        </p:spPr>
        <p:txBody>
          <a:bodyPr/>
          <a:lstStyle>
            <a:lvl1pPr>
              <a:defRPr sz="2600">
                <a:latin typeface="Verdana" pitchFamily="34" charset="0"/>
              </a:defRPr>
            </a:lvl1pPr>
            <a:lvl2pPr>
              <a:defRPr sz="2400">
                <a:latin typeface="Verdana" pitchFamily="34" charset="0"/>
              </a:defRPr>
            </a:lvl2pPr>
            <a:lvl3pPr>
              <a:defRPr sz="2400">
                <a:latin typeface="Verdana" pitchFamily="34" charset="0"/>
              </a:defRPr>
            </a:lvl3pPr>
            <a:lvl4pPr>
              <a:defRPr>
                <a:latin typeface="Verdana" pitchFamily="34" charset="0"/>
              </a:defRPr>
            </a:lvl4pPr>
            <a:lvl5pPr>
              <a:defRPr sz="1600">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1447800" y="1066800"/>
            <a:ext cx="7620000" cy="685800"/>
          </a:xfrm>
        </p:spPr>
        <p:txBody>
          <a:bodyPr>
            <a:normAutofit/>
          </a:bodyPr>
          <a:lstStyle>
            <a:lvl1pPr algn="l">
              <a:tabLst>
                <a:tab pos="1144588" algn="l"/>
              </a:tabLst>
              <a:defRPr sz="3200" b="0">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9307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A2AABD-CB7E-4BD5-8774-CCFDFEB21BC9}" type="datetimeFigureOut">
              <a:rPr lang="en-US"/>
              <a:pPr>
                <a:defRPr/>
              </a:pPr>
              <a:t>12/4/2013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1927BB-F8F9-4781-A8E4-67468831A1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6D52C-439E-4753-99CA-A9C908650A73}" type="datetimeFigureOut">
              <a:rPr lang="en-US" smtClean="0"/>
              <a:pPr/>
              <a:t>12/4/2013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47611-A1FD-4321-80E6-333CBFCF1AEE}" type="slidenum">
              <a:rPr lang="en-US" smtClean="0"/>
              <a:pPr/>
              <a:t>‹#›</a:t>
            </a:fld>
            <a:endParaRPr lang="en-US" dirty="0"/>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59" y="-36250"/>
            <a:ext cx="9144000" cy="6858000"/>
          </a:xfrm>
          <a:prstGeom prst="rect">
            <a:avLst/>
          </a:prstGeom>
        </p:spPr>
      </p:pic>
    </p:spTree>
    <p:extLst>
      <p:ext uri="{BB962C8B-B14F-4D97-AF65-F5344CB8AC3E}">
        <p14:creationId xmlns:p14="http://schemas.microsoft.com/office/powerpoint/2010/main" val="166665153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eachingchannel.org/videos/class-warm-up-routin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smarterbalanced.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o8JycfeoVz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Grades 6 - 7 Teachers 	</a:t>
            </a:r>
            <a:endParaRPr lang="en-US" dirty="0"/>
          </a:p>
        </p:txBody>
      </p:sp>
      <p:sp>
        <p:nvSpPr>
          <p:cNvPr id="3" name="Subtitle 2"/>
          <p:cNvSpPr>
            <a:spLocks noGrp="1"/>
          </p:cNvSpPr>
          <p:nvPr>
            <p:ph type="subTitle" idx="1"/>
          </p:nvPr>
        </p:nvSpPr>
        <p:spPr/>
        <p:txBody>
          <a:bodyPr/>
          <a:lstStyle/>
          <a:p>
            <a:r>
              <a:rPr lang="en-US" smtClean="0"/>
              <a:t>December </a:t>
            </a:r>
            <a:r>
              <a:rPr lang="en-US" smtClean="0"/>
              <a:t>11, </a:t>
            </a:r>
            <a:r>
              <a:rPr lang="en-US" dirty="0" smtClean="0"/>
              <a:t>2013</a:t>
            </a:r>
          </a:p>
        </p:txBody>
      </p:sp>
    </p:spTree>
    <p:extLst>
      <p:ext uri="{BB962C8B-B14F-4D97-AF65-F5344CB8AC3E}">
        <p14:creationId xmlns:p14="http://schemas.microsoft.com/office/powerpoint/2010/main" val="2084032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8229600" cy="762000"/>
          </a:xfrm>
        </p:spPr>
        <p:txBody>
          <a:bodyPr>
            <a:normAutofit/>
          </a:bodyPr>
          <a:lstStyle/>
          <a:p>
            <a:pPr algn="l"/>
            <a:r>
              <a:rPr lang="en-US" sz="3200" dirty="0" smtClean="0">
                <a:solidFill>
                  <a:srgbClr val="FFFFFF"/>
                </a:solidFill>
              </a:rPr>
              <a:t>Building a Growth Mindset</a:t>
            </a:r>
            <a:endParaRPr lang="en-US" sz="3200" dirty="0">
              <a:solidFill>
                <a:srgbClr val="FFFFFF"/>
              </a:solidFill>
            </a:endParaRPr>
          </a:p>
        </p:txBody>
      </p:sp>
      <p:sp>
        <p:nvSpPr>
          <p:cNvPr id="3" name="Content Placeholder 2"/>
          <p:cNvSpPr>
            <a:spLocks noGrp="1"/>
          </p:cNvSpPr>
          <p:nvPr>
            <p:ph idx="1"/>
          </p:nvPr>
        </p:nvSpPr>
        <p:spPr>
          <a:xfrm>
            <a:off x="1447799" y="2057400"/>
            <a:ext cx="7239605" cy="4572000"/>
          </a:xfrm>
        </p:spPr>
        <p:txBody>
          <a:bodyPr>
            <a:normAutofit/>
          </a:bodyPr>
          <a:lstStyle/>
          <a:p>
            <a:pPr>
              <a:spcAft>
                <a:spcPts val="2270"/>
              </a:spcAft>
            </a:pPr>
            <a:endParaRPr lang="en-US" sz="2400" dirty="0" smtClean="0">
              <a:latin typeface="Verdana"/>
              <a:cs typeface="Verdana"/>
            </a:endParaRPr>
          </a:p>
          <a:p>
            <a:pPr>
              <a:spcAft>
                <a:spcPts val="2270"/>
              </a:spcAft>
            </a:pPr>
            <a:r>
              <a:rPr lang="en-US" sz="2400" dirty="0" smtClean="0">
                <a:latin typeface="Verdana"/>
                <a:cs typeface="Verdana"/>
              </a:rPr>
              <a:t>Hear </a:t>
            </a:r>
            <a:r>
              <a:rPr lang="en-US" sz="2400" dirty="0">
                <a:latin typeface="Verdana"/>
                <a:cs typeface="Verdana"/>
              </a:rPr>
              <a:t>a</a:t>
            </a:r>
            <a:r>
              <a:rPr lang="en-US" sz="2400" dirty="0" smtClean="0">
                <a:latin typeface="Verdana"/>
                <a:cs typeface="Verdana"/>
              </a:rPr>
              <a:t> fixed mindset voice and </a:t>
            </a:r>
            <a:r>
              <a:rPr lang="en-US" sz="2400" b="1" dirty="0" smtClean="0">
                <a:latin typeface="Verdana"/>
                <a:cs typeface="Verdana"/>
              </a:rPr>
              <a:t>recognize it </a:t>
            </a:r>
            <a:r>
              <a:rPr lang="en-US" sz="2400" dirty="0" smtClean="0">
                <a:latin typeface="Verdana"/>
                <a:cs typeface="Verdana"/>
              </a:rPr>
              <a:t>as self-defeating.</a:t>
            </a:r>
          </a:p>
          <a:p>
            <a:pPr marL="0" indent="0">
              <a:spcAft>
                <a:spcPts val="2270"/>
              </a:spcAft>
              <a:buNone/>
            </a:pPr>
            <a:endParaRPr lang="en-US" sz="2400" dirty="0" smtClean="0">
              <a:latin typeface="Verdana"/>
              <a:cs typeface="Verdana"/>
            </a:endParaRPr>
          </a:p>
          <a:p>
            <a:pPr>
              <a:spcAft>
                <a:spcPts val="2270"/>
              </a:spcAft>
            </a:pPr>
            <a:r>
              <a:rPr lang="en-US" sz="2400" b="1" dirty="0" smtClean="0">
                <a:latin typeface="Verdana"/>
                <a:cs typeface="Verdana"/>
              </a:rPr>
              <a:t>Respond to it </a:t>
            </a:r>
            <a:r>
              <a:rPr lang="en-US" sz="2400" dirty="0" smtClean="0">
                <a:latin typeface="Verdana"/>
                <a:cs typeface="Verdana"/>
              </a:rPr>
              <a:t>with a growth mindset voice and a growth mindset action.</a:t>
            </a:r>
          </a:p>
        </p:txBody>
      </p:sp>
    </p:spTree>
    <p:extLst>
      <p:ext uri="{BB962C8B-B14F-4D97-AF65-F5344CB8AC3E}">
        <p14:creationId xmlns:p14="http://schemas.microsoft.com/office/powerpoint/2010/main" val="984846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7772400" cy="838200"/>
          </a:xfrm>
        </p:spPr>
        <p:txBody>
          <a:bodyPr>
            <a:normAutofit/>
          </a:bodyPr>
          <a:lstStyle/>
          <a:p>
            <a:pPr algn="l"/>
            <a:r>
              <a:rPr lang="en-US" sz="3200" dirty="0" smtClean="0">
                <a:solidFill>
                  <a:srgbClr val="FFFFFF"/>
                </a:solidFill>
              </a:rPr>
              <a:t>Listen for a fixed mindset voice</a:t>
            </a:r>
            <a:endParaRPr lang="en-US" sz="3200" dirty="0">
              <a:solidFill>
                <a:srgbClr val="FFFFFF"/>
              </a:solidFill>
            </a:endParaRPr>
          </a:p>
        </p:txBody>
      </p:sp>
      <p:sp>
        <p:nvSpPr>
          <p:cNvPr id="3" name="Content Placeholder 2"/>
          <p:cNvSpPr>
            <a:spLocks noGrp="1"/>
          </p:cNvSpPr>
          <p:nvPr>
            <p:ph idx="1"/>
          </p:nvPr>
        </p:nvSpPr>
        <p:spPr>
          <a:xfrm>
            <a:off x="1447799" y="1981200"/>
            <a:ext cx="7239605" cy="4376738"/>
          </a:xfrm>
        </p:spPr>
        <p:txBody>
          <a:bodyPr>
            <a:normAutofit/>
          </a:bodyPr>
          <a:lstStyle/>
          <a:p>
            <a:pPr>
              <a:buNone/>
            </a:pPr>
            <a:r>
              <a:rPr lang="en-US" sz="2100" dirty="0" smtClean="0">
                <a:latin typeface="Verdana"/>
                <a:cs typeface="Verdana"/>
              </a:rPr>
              <a:t>“Are you sure you can do it?”  </a:t>
            </a:r>
          </a:p>
          <a:p>
            <a:pPr>
              <a:buNone/>
            </a:pPr>
            <a:endParaRPr lang="en-US" sz="2100" dirty="0" smtClean="0">
              <a:latin typeface="Verdana"/>
              <a:cs typeface="Verdana"/>
            </a:endParaRPr>
          </a:p>
          <a:p>
            <a:pPr>
              <a:buNone/>
            </a:pPr>
            <a:r>
              <a:rPr lang="en-US" sz="2100" dirty="0" smtClean="0">
                <a:latin typeface="Verdana"/>
                <a:cs typeface="Verdana"/>
              </a:rPr>
              <a:t>“We went over that yesterday.  Weren’t you listening?”</a:t>
            </a:r>
          </a:p>
          <a:p>
            <a:pPr>
              <a:buNone/>
            </a:pPr>
            <a:endParaRPr lang="en-US" sz="2100" dirty="0" smtClean="0">
              <a:latin typeface="Verdana"/>
              <a:cs typeface="Verdana"/>
            </a:endParaRPr>
          </a:p>
          <a:p>
            <a:pPr>
              <a:buNone/>
            </a:pPr>
            <a:r>
              <a:rPr lang="en-US" sz="2100" dirty="0" smtClean="0">
                <a:latin typeface="Verdana"/>
                <a:cs typeface="Verdana"/>
              </a:rPr>
              <a:t>“This work/problem will be so easy. ”</a:t>
            </a:r>
          </a:p>
          <a:p>
            <a:pPr>
              <a:buNone/>
            </a:pPr>
            <a:endParaRPr lang="en-US" sz="2100" dirty="0" smtClean="0">
              <a:latin typeface="Verdana"/>
              <a:cs typeface="Verdana"/>
            </a:endParaRPr>
          </a:p>
          <a:p>
            <a:pPr>
              <a:buNone/>
            </a:pPr>
            <a:r>
              <a:rPr lang="en-US" sz="2100" dirty="0" smtClean="0">
                <a:latin typeface="Verdana"/>
                <a:cs typeface="Verdana"/>
              </a:rPr>
              <a:t>“I don’t know what to do.”</a:t>
            </a:r>
          </a:p>
          <a:p>
            <a:pPr>
              <a:buNone/>
            </a:pPr>
            <a:endParaRPr lang="en-US" sz="2100" dirty="0" smtClean="0">
              <a:latin typeface="Verdana"/>
              <a:cs typeface="Verdana"/>
            </a:endParaRPr>
          </a:p>
          <a:p>
            <a:pPr>
              <a:buNone/>
            </a:pPr>
            <a:r>
              <a:rPr lang="en-US" sz="2100" dirty="0" smtClean="0">
                <a:latin typeface="Verdana"/>
                <a:cs typeface="Verdana"/>
              </a:rPr>
              <a:t>“Is my answer right?”</a:t>
            </a:r>
          </a:p>
          <a:p>
            <a:pPr>
              <a:buNone/>
            </a:pPr>
            <a:endParaRPr lang="en-US" dirty="0" smtClean="0"/>
          </a:p>
        </p:txBody>
      </p:sp>
      <p:sp>
        <p:nvSpPr>
          <p:cNvPr id="4" name="Rectangle 3"/>
          <p:cNvSpPr/>
          <p:nvPr/>
        </p:nvSpPr>
        <p:spPr>
          <a:xfrm>
            <a:off x="1378857" y="5848108"/>
            <a:ext cx="7765143" cy="1009892"/>
          </a:xfrm>
          <a:prstGeom prst="rect">
            <a:avLst/>
          </a:prstGeom>
          <a:solidFill>
            <a:schemeClr val="accent5">
              <a:lumMod val="40000"/>
              <a:lumOff val="60000"/>
            </a:schemeClr>
          </a:solidFill>
        </p:spPr>
        <p:txBody>
          <a:bodyPr wrap="square" lIns="86493" tIns="43247" rIns="86493" bIns="43247">
            <a:spAutoFit/>
          </a:bodyPr>
          <a:lstStyle/>
          <a:p>
            <a:r>
              <a:rPr lang="en-US" sz="3000" i="1" dirty="0"/>
              <a:t>How </a:t>
            </a:r>
            <a:r>
              <a:rPr lang="en-US" sz="3000" i="1" dirty="0" smtClean="0"/>
              <a:t>we help students </a:t>
            </a:r>
            <a:r>
              <a:rPr lang="en-US" sz="3000" i="1" dirty="0"/>
              <a:t>interpret challenges, failures, and </a:t>
            </a:r>
            <a:r>
              <a:rPr lang="en-US" sz="3000" i="1" dirty="0" smtClean="0"/>
              <a:t>feedback or criticism </a:t>
            </a:r>
            <a:r>
              <a:rPr lang="en-US" sz="3000" i="1" dirty="0"/>
              <a:t>is a</a:t>
            </a:r>
            <a:r>
              <a:rPr lang="en-US" sz="3000" i="1" dirty="0" smtClean="0"/>
              <a:t> </a:t>
            </a:r>
            <a:r>
              <a:rPr lang="en-US" sz="3000" i="1" dirty="0"/>
              <a:t>choice. </a:t>
            </a:r>
          </a:p>
        </p:txBody>
      </p:sp>
    </p:spTree>
    <p:extLst>
      <p:ext uri="{BB962C8B-B14F-4D97-AF65-F5344CB8AC3E}">
        <p14:creationId xmlns:p14="http://schemas.microsoft.com/office/powerpoint/2010/main" val="2912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71600" y="4770915"/>
            <a:ext cx="6894286" cy="2071688"/>
          </a:xfrm>
          <a:prstGeom prst="roundRect">
            <a:avLst/>
          </a:prstGeom>
          <a:solidFill>
            <a:srgbClr val="B7DEE8"/>
          </a:solidFill>
        </p:spPr>
        <p:style>
          <a:lnRef idx="1">
            <a:schemeClr val="accent1"/>
          </a:lnRef>
          <a:fillRef idx="3">
            <a:schemeClr val="accent1"/>
          </a:fillRef>
          <a:effectRef idx="2">
            <a:schemeClr val="accent1"/>
          </a:effectRef>
          <a:fontRef idx="minor">
            <a:schemeClr val="lt1"/>
          </a:fontRef>
        </p:style>
        <p:txBody>
          <a:bodyPr lIns="86493" tIns="43247" rIns="86493" bIns="43247" rtlCol="0" anchor="ctr"/>
          <a:lstStyle/>
          <a:p>
            <a:pPr algn="ctr"/>
            <a:r>
              <a:rPr lang="en-US" sz="3200" dirty="0">
                <a:solidFill>
                  <a:srgbClr val="000000"/>
                </a:solidFill>
              </a:rPr>
              <a:t>Take on challenge wholeheartedly</a:t>
            </a:r>
          </a:p>
          <a:p>
            <a:pPr algn="ctr"/>
            <a:r>
              <a:rPr lang="en-US" sz="3200" dirty="0">
                <a:solidFill>
                  <a:srgbClr val="000000"/>
                </a:solidFill>
              </a:rPr>
              <a:t>Learn from </a:t>
            </a:r>
            <a:r>
              <a:rPr lang="en-US" sz="3200" dirty="0" smtClean="0">
                <a:solidFill>
                  <a:srgbClr val="000000"/>
                </a:solidFill>
              </a:rPr>
              <a:t>setbacks/mistakes </a:t>
            </a:r>
            <a:r>
              <a:rPr lang="en-US" sz="3200" dirty="0">
                <a:solidFill>
                  <a:srgbClr val="000000"/>
                </a:solidFill>
              </a:rPr>
              <a:t>and try again</a:t>
            </a:r>
          </a:p>
          <a:p>
            <a:pPr algn="ctr"/>
            <a:r>
              <a:rPr lang="en-US" sz="3200" dirty="0">
                <a:solidFill>
                  <a:srgbClr val="000000"/>
                </a:solidFill>
              </a:rPr>
              <a:t>Hear the criticism and act on it</a:t>
            </a:r>
          </a:p>
        </p:txBody>
      </p:sp>
      <p:sp>
        <p:nvSpPr>
          <p:cNvPr id="2" name="Title 1"/>
          <p:cNvSpPr>
            <a:spLocks noGrp="1"/>
          </p:cNvSpPr>
          <p:nvPr>
            <p:ph type="title"/>
          </p:nvPr>
        </p:nvSpPr>
        <p:spPr>
          <a:xfrm>
            <a:off x="1371600" y="1066800"/>
            <a:ext cx="7620000" cy="762000"/>
          </a:xfrm>
        </p:spPr>
        <p:txBody>
          <a:bodyPr>
            <a:normAutofit/>
          </a:bodyPr>
          <a:lstStyle/>
          <a:p>
            <a:pPr algn="l"/>
            <a:r>
              <a:rPr lang="en-US" sz="3200" dirty="0">
                <a:solidFill>
                  <a:srgbClr val="FFFFFF"/>
                </a:solidFill>
                <a:latin typeface="Arial"/>
                <a:cs typeface="Arial"/>
              </a:rPr>
              <a:t>G</a:t>
            </a:r>
            <a:r>
              <a:rPr lang="en-US" sz="3200" dirty="0" smtClean="0">
                <a:solidFill>
                  <a:srgbClr val="FFFFFF"/>
                </a:solidFill>
                <a:latin typeface="Arial"/>
                <a:cs typeface="Arial"/>
              </a:rPr>
              <a:t>rowth </a:t>
            </a:r>
            <a:r>
              <a:rPr lang="en-US" sz="3200" dirty="0">
                <a:solidFill>
                  <a:srgbClr val="FFFFFF"/>
                </a:solidFill>
                <a:latin typeface="Arial"/>
                <a:cs typeface="Arial"/>
              </a:rPr>
              <a:t>M</a:t>
            </a:r>
            <a:r>
              <a:rPr lang="en-US" sz="3200" dirty="0" smtClean="0">
                <a:solidFill>
                  <a:srgbClr val="FFFFFF"/>
                </a:solidFill>
                <a:latin typeface="Arial"/>
                <a:cs typeface="Arial"/>
              </a:rPr>
              <a:t>indset </a:t>
            </a:r>
            <a:r>
              <a:rPr lang="en-US" sz="3200" dirty="0">
                <a:solidFill>
                  <a:srgbClr val="FFFFFF"/>
                </a:solidFill>
                <a:latin typeface="Arial"/>
                <a:cs typeface="Arial"/>
              </a:rPr>
              <a:t>V</a:t>
            </a:r>
            <a:r>
              <a:rPr lang="en-US" sz="3200" dirty="0" smtClean="0">
                <a:solidFill>
                  <a:srgbClr val="FFFFFF"/>
                </a:solidFill>
                <a:latin typeface="Arial"/>
                <a:cs typeface="Arial"/>
              </a:rPr>
              <a:t>oice </a:t>
            </a:r>
            <a:endParaRPr lang="en-US" sz="3200" dirty="0">
              <a:solidFill>
                <a:srgbClr val="FFFFFF"/>
              </a:solidFill>
              <a:latin typeface="Arial"/>
              <a:cs typeface="Arial"/>
            </a:endParaRPr>
          </a:p>
        </p:txBody>
      </p:sp>
      <p:sp>
        <p:nvSpPr>
          <p:cNvPr id="3" name="Content Placeholder 2"/>
          <p:cNvSpPr>
            <a:spLocks noGrp="1"/>
          </p:cNvSpPr>
          <p:nvPr>
            <p:ph idx="1"/>
          </p:nvPr>
        </p:nvSpPr>
        <p:spPr>
          <a:xfrm>
            <a:off x="1524000" y="1905000"/>
            <a:ext cx="7163405" cy="2819400"/>
          </a:xfrm>
        </p:spPr>
        <p:txBody>
          <a:bodyPr>
            <a:normAutofit lnSpcReduction="10000"/>
          </a:bodyPr>
          <a:lstStyle/>
          <a:p>
            <a:pPr marL="0" indent="0">
              <a:buNone/>
            </a:pPr>
            <a:r>
              <a:rPr lang="en-US" sz="2400" dirty="0" smtClean="0">
                <a:latin typeface="Verdana"/>
                <a:cs typeface="Verdana"/>
              </a:rPr>
              <a:t>“I’m not sure that I can do it but I can learn with time and effort. I can’t do this YET.”</a:t>
            </a:r>
          </a:p>
          <a:p>
            <a:pPr marL="0" indent="0">
              <a:buNone/>
            </a:pPr>
            <a:endParaRPr lang="en-US" sz="2400" dirty="0" smtClean="0">
              <a:latin typeface="Verdana"/>
              <a:cs typeface="Verdana"/>
            </a:endParaRPr>
          </a:p>
          <a:p>
            <a:pPr marL="0" indent="0">
              <a:buNone/>
            </a:pPr>
            <a:r>
              <a:rPr lang="en-US" sz="2400" dirty="0" smtClean="0">
                <a:latin typeface="Verdana"/>
                <a:cs typeface="Verdana"/>
              </a:rPr>
              <a:t>“Many successful people have had failures along the way and still do.”</a:t>
            </a:r>
          </a:p>
          <a:p>
            <a:pPr marL="0" indent="0">
              <a:buNone/>
            </a:pPr>
            <a:endParaRPr lang="en-US" sz="2400" dirty="0" smtClean="0">
              <a:latin typeface="Verdana"/>
              <a:cs typeface="Verdana"/>
            </a:endParaRPr>
          </a:p>
          <a:p>
            <a:pPr>
              <a:buNone/>
            </a:pPr>
            <a:r>
              <a:rPr lang="en-US" sz="2400" dirty="0" smtClean="0">
                <a:latin typeface="Verdana"/>
                <a:cs typeface="Verdana"/>
              </a:rPr>
              <a:t>“If I don’t try, then I automatically fail.”</a:t>
            </a:r>
          </a:p>
          <a:p>
            <a:pPr>
              <a:buNone/>
            </a:pPr>
            <a:endParaRPr lang="en-US" dirty="0" smtClean="0"/>
          </a:p>
        </p:txBody>
      </p:sp>
    </p:spTree>
    <p:extLst>
      <p:ext uri="{BB962C8B-B14F-4D97-AF65-F5344CB8AC3E}">
        <p14:creationId xmlns:p14="http://schemas.microsoft.com/office/powerpoint/2010/main" val="3542075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315200" cy="990600"/>
          </a:xfrm>
        </p:spPr>
        <p:txBody>
          <a:bodyPr>
            <a:normAutofit/>
          </a:bodyPr>
          <a:lstStyle/>
          <a:p>
            <a:pPr algn="l"/>
            <a:r>
              <a:rPr lang="en-US" sz="3200" dirty="0" smtClean="0">
                <a:solidFill>
                  <a:srgbClr val="FFFFFF"/>
                </a:solidFill>
              </a:rPr>
              <a:t>Feedback to avoid</a:t>
            </a:r>
            <a:endParaRPr lang="en-US" sz="3200" dirty="0">
              <a:solidFill>
                <a:srgbClr val="FFFFFF"/>
              </a:solidFill>
            </a:endParaRPr>
          </a:p>
        </p:txBody>
      </p:sp>
      <p:sp>
        <p:nvSpPr>
          <p:cNvPr id="3" name="Content Placeholder 2"/>
          <p:cNvSpPr>
            <a:spLocks noGrp="1"/>
          </p:cNvSpPr>
          <p:nvPr>
            <p:ph idx="1"/>
          </p:nvPr>
        </p:nvSpPr>
        <p:spPr>
          <a:xfrm>
            <a:off x="1524000" y="1981200"/>
            <a:ext cx="7162800" cy="4495800"/>
          </a:xfrm>
        </p:spPr>
        <p:txBody>
          <a:bodyPr>
            <a:normAutofit/>
          </a:bodyPr>
          <a:lstStyle/>
          <a:p>
            <a:pPr marL="0" indent="0">
              <a:buNone/>
            </a:pPr>
            <a:endParaRPr lang="en-US" sz="2800" dirty="0" smtClean="0"/>
          </a:p>
          <a:p>
            <a:pPr marL="0" indent="0">
              <a:buNone/>
            </a:pPr>
            <a:r>
              <a:rPr lang="en-US" sz="2400" dirty="0" smtClean="0">
                <a:latin typeface="Verdana"/>
                <a:cs typeface="Verdana"/>
              </a:rPr>
              <a:t>“</a:t>
            </a:r>
            <a:r>
              <a:rPr lang="en-US" sz="2400" dirty="0">
                <a:latin typeface="Verdana"/>
                <a:cs typeface="Verdana"/>
              </a:rPr>
              <a:t>You did that so quickly. You are really smart!”</a:t>
            </a:r>
          </a:p>
          <a:p>
            <a:pPr marL="0" indent="0">
              <a:buNone/>
            </a:pPr>
            <a:endParaRPr lang="en-US" sz="2400" dirty="0">
              <a:latin typeface="Verdana"/>
              <a:cs typeface="Verdana"/>
            </a:endParaRPr>
          </a:p>
          <a:p>
            <a:pPr marL="0" indent="0">
              <a:buNone/>
            </a:pPr>
            <a:r>
              <a:rPr lang="en-US" sz="2400" dirty="0">
                <a:latin typeface="Verdana"/>
                <a:cs typeface="Verdana"/>
              </a:rPr>
              <a:t>“This is easier for you than for other people.  I’m really proud of you.</a:t>
            </a:r>
            <a:r>
              <a:rPr lang="en-US" sz="2400" dirty="0" smtClean="0">
                <a:latin typeface="Verdana"/>
                <a:cs typeface="Verdana"/>
              </a:rPr>
              <a:t>”</a:t>
            </a:r>
          </a:p>
          <a:p>
            <a:pPr marL="0" indent="0">
              <a:buNone/>
            </a:pPr>
            <a:endParaRPr lang="en-US" sz="2400" dirty="0">
              <a:latin typeface="Verdana"/>
              <a:cs typeface="Verdana"/>
            </a:endParaRPr>
          </a:p>
          <a:p>
            <a:pPr marL="0" indent="0">
              <a:buNone/>
            </a:pPr>
            <a:r>
              <a:rPr lang="en-US" sz="2400" dirty="0">
                <a:latin typeface="Verdana"/>
                <a:cs typeface="Verdana"/>
              </a:rPr>
              <a:t>“You are a natural at this.”</a:t>
            </a:r>
          </a:p>
          <a:p>
            <a:pPr marL="0" indent="0">
              <a:buNone/>
            </a:pPr>
            <a:endParaRPr lang="en-US" sz="2800" dirty="0"/>
          </a:p>
          <a:p>
            <a:pPr>
              <a:spcAft>
                <a:spcPts val="5108"/>
              </a:spcAft>
              <a:buNone/>
            </a:pPr>
            <a:endParaRPr lang="en-US" sz="2800" dirty="0" smtClean="0">
              <a:latin typeface="Verdana"/>
              <a:cs typeface="Verdana"/>
            </a:endParaRPr>
          </a:p>
        </p:txBody>
      </p:sp>
    </p:spTree>
    <p:extLst>
      <p:ext uri="{BB962C8B-B14F-4D97-AF65-F5344CB8AC3E}">
        <p14:creationId xmlns:p14="http://schemas.microsoft.com/office/powerpoint/2010/main" val="380398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772400" cy="990600"/>
          </a:xfrm>
        </p:spPr>
        <p:txBody>
          <a:bodyPr>
            <a:normAutofit/>
          </a:bodyPr>
          <a:lstStyle/>
          <a:p>
            <a:pPr algn="l"/>
            <a:r>
              <a:rPr lang="en-US" sz="3200" dirty="0" smtClean="0">
                <a:solidFill>
                  <a:srgbClr val="FFFFFF"/>
                </a:solidFill>
              </a:rPr>
              <a:t>Praise to give…effective </a:t>
            </a:r>
            <a:r>
              <a:rPr lang="en-US" sz="3200" dirty="0">
                <a:solidFill>
                  <a:srgbClr val="FFFFFF"/>
                </a:solidFill>
              </a:rPr>
              <a:t>f</a:t>
            </a:r>
            <a:r>
              <a:rPr lang="en-US" sz="3200" dirty="0" smtClean="0">
                <a:solidFill>
                  <a:srgbClr val="FFFFFF"/>
                </a:solidFill>
              </a:rPr>
              <a:t>eedback</a:t>
            </a:r>
            <a:endParaRPr lang="en-US" sz="3200" dirty="0">
              <a:solidFill>
                <a:srgbClr val="FFFFFF"/>
              </a:solidFill>
            </a:endParaRPr>
          </a:p>
        </p:txBody>
      </p:sp>
      <p:sp>
        <p:nvSpPr>
          <p:cNvPr id="3" name="Content Placeholder 2"/>
          <p:cNvSpPr>
            <a:spLocks noGrp="1"/>
          </p:cNvSpPr>
          <p:nvPr>
            <p:ph idx="1"/>
          </p:nvPr>
        </p:nvSpPr>
        <p:spPr>
          <a:xfrm>
            <a:off x="1447800" y="1905000"/>
            <a:ext cx="7239000" cy="4221163"/>
          </a:xfrm>
        </p:spPr>
        <p:txBody>
          <a:bodyPr>
            <a:normAutofit/>
          </a:bodyPr>
          <a:lstStyle/>
          <a:p>
            <a:pPr marL="0" indent="0">
              <a:buNone/>
            </a:pPr>
            <a:r>
              <a:rPr lang="en-US" sz="2400" dirty="0">
                <a:latin typeface="Verdana"/>
                <a:cs typeface="Verdana"/>
              </a:rPr>
              <a:t>“You put in a lot of work on that.  You used several strategies before you found one that worked. That’s great!”</a:t>
            </a:r>
          </a:p>
          <a:p>
            <a:pPr marL="0" indent="0">
              <a:buNone/>
            </a:pPr>
            <a:endParaRPr lang="en-US" sz="2400" dirty="0">
              <a:latin typeface="Verdana"/>
              <a:cs typeface="Verdana"/>
            </a:endParaRPr>
          </a:p>
          <a:p>
            <a:pPr marL="0" indent="0">
              <a:buNone/>
            </a:pPr>
            <a:r>
              <a:rPr lang="en-US" sz="2400" dirty="0">
                <a:latin typeface="Verdana"/>
                <a:cs typeface="Verdana"/>
              </a:rPr>
              <a:t>“I like how you took that challenge and tackled it.”</a:t>
            </a:r>
          </a:p>
          <a:p>
            <a:pPr marL="0" indent="0">
              <a:buNone/>
            </a:pPr>
            <a:endParaRPr lang="en-US" sz="2400" dirty="0">
              <a:latin typeface="Verdana"/>
              <a:cs typeface="Verdana"/>
            </a:endParaRPr>
          </a:p>
          <a:p>
            <a:pPr marL="0" indent="0">
              <a:buNone/>
            </a:pPr>
            <a:r>
              <a:rPr lang="en-US" sz="2400" dirty="0">
                <a:latin typeface="Verdana"/>
                <a:cs typeface="Verdana"/>
              </a:rPr>
              <a:t>“After working hard in this unit, look at the progress you’ve made</a:t>
            </a:r>
            <a:r>
              <a:rPr lang="en-US" sz="2400" dirty="0" smtClean="0">
                <a:latin typeface="Verdana"/>
                <a:cs typeface="Verdana"/>
              </a:rPr>
              <a:t>.”</a:t>
            </a:r>
            <a:endParaRPr lang="en-US" sz="2400" dirty="0">
              <a:latin typeface="Verdana"/>
              <a:cs typeface="Verdana"/>
            </a:endParaRPr>
          </a:p>
          <a:p>
            <a:pPr>
              <a:spcAft>
                <a:spcPts val="2838"/>
              </a:spcAft>
              <a:buNone/>
            </a:pPr>
            <a:endParaRPr lang="en-US" sz="2800" dirty="0" smtClean="0"/>
          </a:p>
        </p:txBody>
      </p:sp>
    </p:spTree>
    <p:extLst>
      <p:ext uri="{BB962C8B-B14F-4D97-AF65-F5344CB8AC3E}">
        <p14:creationId xmlns:p14="http://schemas.microsoft.com/office/powerpoint/2010/main" val="391918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981200"/>
            <a:ext cx="7239000" cy="4572000"/>
          </a:xfrm>
        </p:spPr>
        <p:txBody>
          <a:bodyPr>
            <a:normAutofit fontScale="55000" lnSpcReduction="20000"/>
          </a:bodyPr>
          <a:lstStyle/>
          <a:p>
            <a:pPr marL="0" indent="0">
              <a:buNone/>
            </a:pPr>
            <a:r>
              <a:rPr lang="en-US" sz="3500" b="1" dirty="0" smtClean="0"/>
              <a:t>Task Level</a:t>
            </a:r>
          </a:p>
          <a:p>
            <a:r>
              <a:rPr lang="en-US" sz="3500" dirty="0" smtClean="0"/>
              <a:t>Provides correction, clarification, cues, correct or incorrect information </a:t>
            </a:r>
            <a:r>
              <a:rPr lang="en-US" sz="3500" dirty="0" err="1" smtClean="0"/>
              <a:t>etc</a:t>
            </a:r>
            <a:endParaRPr lang="en-US" sz="3500" dirty="0" smtClean="0"/>
          </a:p>
          <a:p>
            <a:pPr marL="0" indent="0">
              <a:buNone/>
            </a:pPr>
            <a:endParaRPr lang="en-US" sz="3500" dirty="0" smtClean="0"/>
          </a:p>
          <a:p>
            <a:pPr marL="0" indent="0">
              <a:buNone/>
            </a:pPr>
            <a:r>
              <a:rPr lang="en-US" sz="3500" b="1" dirty="0" smtClean="0"/>
              <a:t>Process Level</a:t>
            </a:r>
          </a:p>
          <a:p>
            <a:r>
              <a:rPr lang="en-US" sz="3500" dirty="0" smtClean="0"/>
              <a:t>direct attention to the processes to accomplish the task </a:t>
            </a:r>
          </a:p>
          <a:p>
            <a:r>
              <a:rPr lang="en-US" sz="3500" dirty="0" smtClean="0"/>
              <a:t>provide students with different cognitive processes/strategies </a:t>
            </a:r>
          </a:p>
          <a:p>
            <a:r>
              <a:rPr lang="en-US" sz="3500" dirty="0" smtClean="0"/>
              <a:t>point to directions that the students could pursue </a:t>
            </a:r>
          </a:p>
          <a:p>
            <a:endParaRPr lang="en-US" sz="3500" dirty="0" smtClean="0"/>
          </a:p>
          <a:p>
            <a:pPr marL="0" indent="0">
              <a:buNone/>
            </a:pPr>
            <a:r>
              <a:rPr lang="en-US" sz="3500" b="1" dirty="0" smtClean="0"/>
              <a:t>Self-regulation Level</a:t>
            </a:r>
            <a:endParaRPr lang="en-US" sz="3500" b="1" dirty="0"/>
          </a:p>
          <a:p>
            <a:r>
              <a:rPr lang="en-US" sz="3500" dirty="0"/>
              <a:t>be motivational so that students invest more effort or skill in the task </a:t>
            </a:r>
          </a:p>
          <a:p>
            <a:r>
              <a:rPr lang="en-US" sz="3500" dirty="0" smtClean="0"/>
              <a:t>enable </a:t>
            </a:r>
            <a:r>
              <a:rPr lang="en-US" sz="3500" dirty="0"/>
              <a:t>restructuring understandings</a:t>
            </a:r>
          </a:p>
          <a:p>
            <a:pPr marL="0" indent="0">
              <a:buNone/>
            </a:pPr>
            <a:endParaRPr lang="en-US" dirty="0" smtClean="0"/>
          </a:p>
          <a:p>
            <a:pPr marL="3657600" lvl="8" indent="0" algn="r">
              <a:buNone/>
            </a:pPr>
            <a:r>
              <a:rPr lang="en-US" sz="2200" dirty="0" smtClean="0"/>
              <a:t>Hattie and </a:t>
            </a:r>
            <a:r>
              <a:rPr lang="en-US" sz="2200" dirty="0" err="1" smtClean="0"/>
              <a:t>Timperley</a:t>
            </a:r>
            <a:r>
              <a:rPr lang="en-US" sz="2200" dirty="0" smtClean="0"/>
              <a:t> 2007</a:t>
            </a:r>
          </a:p>
          <a:p>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latin typeface=" arial"/>
                <a:cs typeface=" arial"/>
              </a:rPr>
              <a:t>3 Levels of Feedback</a:t>
            </a:r>
            <a:endParaRPr lang="en-US" dirty="0">
              <a:latin typeface=" arial"/>
              <a:cs typeface=" arial"/>
            </a:endParaRPr>
          </a:p>
        </p:txBody>
      </p:sp>
    </p:spTree>
    <p:extLst>
      <p:ext uri="{BB962C8B-B14F-4D97-AF65-F5344CB8AC3E}">
        <p14:creationId xmlns:p14="http://schemas.microsoft.com/office/powerpoint/2010/main" val="589767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772400" cy="1143000"/>
          </a:xfrm>
        </p:spPr>
        <p:txBody>
          <a:bodyPr>
            <a:normAutofit/>
          </a:bodyPr>
          <a:lstStyle/>
          <a:p>
            <a:pPr algn="l"/>
            <a:r>
              <a:rPr lang="en-US" sz="3200" dirty="0" smtClean="0">
                <a:solidFill>
                  <a:srgbClr val="FFFFFF"/>
                </a:solidFill>
              </a:rPr>
              <a:t>Value Wrong Answers</a:t>
            </a:r>
            <a:endParaRPr lang="en-US" sz="3200" dirty="0">
              <a:solidFill>
                <a:srgbClr val="FFFFFF"/>
              </a:solidFill>
            </a:endParaRPr>
          </a:p>
        </p:txBody>
      </p:sp>
      <p:sp>
        <p:nvSpPr>
          <p:cNvPr id="3" name="Content Placeholder 2"/>
          <p:cNvSpPr>
            <a:spLocks noGrp="1"/>
          </p:cNvSpPr>
          <p:nvPr>
            <p:ph idx="1"/>
          </p:nvPr>
        </p:nvSpPr>
        <p:spPr>
          <a:xfrm>
            <a:off x="1447800" y="1981200"/>
            <a:ext cx="7239000" cy="4144963"/>
          </a:xfrm>
        </p:spPr>
        <p:txBody>
          <a:bodyPr>
            <a:normAutofit fontScale="92500"/>
          </a:bodyPr>
          <a:lstStyle/>
          <a:p>
            <a:pPr marL="0" indent="0">
              <a:buNone/>
            </a:pPr>
            <a:r>
              <a:rPr lang="en-US" dirty="0" smtClean="0">
                <a:hlinkClick r:id="rId3"/>
              </a:rPr>
              <a:t>My Favorite No</a:t>
            </a:r>
            <a:endParaRPr lang="en-US" dirty="0" smtClean="0"/>
          </a:p>
          <a:p>
            <a:pPr marL="0" indent="0">
              <a:buNone/>
            </a:pPr>
            <a:r>
              <a:rPr lang="en-US" sz="2600" dirty="0" smtClean="0">
                <a:latin typeface="Verdana"/>
                <a:cs typeface="Verdana"/>
              </a:rPr>
              <a:t>Consider:</a:t>
            </a:r>
          </a:p>
          <a:p>
            <a:r>
              <a:rPr lang="en-US" sz="2600" dirty="0" smtClean="0">
                <a:latin typeface="Verdana"/>
                <a:cs typeface="Verdana"/>
              </a:rPr>
              <a:t>How does the teachers select her example? </a:t>
            </a:r>
          </a:p>
          <a:p>
            <a:endParaRPr lang="en-US" sz="2600" dirty="0" smtClean="0">
              <a:latin typeface="Verdana"/>
              <a:cs typeface="Verdana"/>
            </a:endParaRPr>
          </a:p>
          <a:p>
            <a:r>
              <a:rPr lang="en-US" sz="2600" dirty="0" smtClean="0">
                <a:latin typeface="Verdana"/>
                <a:cs typeface="Verdana"/>
              </a:rPr>
              <a:t>How does this strategy contribute to a growth mindset?</a:t>
            </a:r>
          </a:p>
          <a:p>
            <a:endParaRPr lang="en-US" sz="2600" dirty="0" smtClean="0">
              <a:latin typeface="Verdana"/>
              <a:cs typeface="Verdana"/>
            </a:endParaRPr>
          </a:p>
          <a:p>
            <a:r>
              <a:rPr lang="en-US" sz="2600" dirty="0" smtClean="0">
                <a:latin typeface="Verdana"/>
                <a:cs typeface="Verdana"/>
              </a:rPr>
              <a:t>How does this use strategy provide for re-teaching?</a:t>
            </a:r>
            <a:endParaRPr lang="en-US" sz="2600" dirty="0">
              <a:latin typeface="Verdana"/>
              <a:cs typeface="Verdana"/>
            </a:endParaRPr>
          </a:p>
        </p:txBody>
      </p:sp>
    </p:spTree>
    <p:extLst>
      <p:ext uri="{BB962C8B-B14F-4D97-AF65-F5344CB8AC3E}">
        <p14:creationId xmlns:p14="http://schemas.microsoft.com/office/powerpoint/2010/main" val="1476553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924800" cy="1143000"/>
          </a:xfrm>
        </p:spPr>
        <p:txBody>
          <a:bodyPr>
            <a:normAutofit/>
          </a:bodyPr>
          <a:lstStyle/>
          <a:p>
            <a:pPr algn="l"/>
            <a:r>
              <a:rPr lang="en-US" sz="3200" dirty="0" smtClean="0">
                <a:solidFill>
                  <a:schemeClr val="bg1"/>
                </a:solidFill>
              </a:rPr>
              <a:t>Create a Culture of Risk Taking</a:t>
            </a:r>
            <a:endParaRPr lang="en-US" sz="3200" dirty="0">
              <a:solidFill>
                <a:schemeClr val="bg1"/>
              </a:solidFill>
            </a:endParaRPr>
          </a:p>
        </p:txBody>
      </p:sp>
      <p:sp>
        <p:nvSpPr>
          <p:cNvPr id="3" name="Content Placeholder 2"/>
          <p:cNvSpPr>
            <a:spLocks noGrp="1"/>
          </p:cNvSpPr>
          <p:nvPr>
            <p:ph idx="1"/>
          </p:nvPr>
        </p:nvSpPr>
        <p:spPr>
          <a:xfrm>
            <a:off x="1371600" y="1828801"/>
            <a:ext cx="7315200" cy="4267200"/>
          </a:xfrm>
        </p:spPr>
        <p:txBody>
          <a:bodyPr>
            <a:normAutofit/>
          </a:bodyPr>
          <a:lstStyle/>
          <a:p>
            <a:r>
              <a:rPr lang="en-US" sz="2200" dirty="0" smtClean="0">
                <a:latin typeface="Verdana"/>
                <a:cs typeface="Verdana"/>
              </a:rPr>
              <a:t>Provide for productive challenge and struggle</a:t>
            </a:r>
          </a:p>
          <a:p>
            <a:pPr marL="0" indent="0">
              <a:buNone/>
            </a:pPr>
            <a:endParaRPr lang="en-US" sz="2200" dirty="0" smtClean="0">
              <a:latin typeface="Verdana"/>
              <a:cs typeface="Verdana"/>
            </a:endParaRPr>
          </a:p>
          <a:p>
            <a:r>
              <a:rPr lang="en-US" sz="2200" dirty="0" smtClean="0">
                <a:latin typeface="Verdana"/>
                <a:cs typeface="Verdana"/>
              </a:rPr>
              <a:t>Praise students on their process, not on results/success</a:t>
            </a:r>
          </a:p>
          <a:p>
            <a:pPr marL="457200" lvl="1" indent="0">
              <a:buNone/>
            </a:pPr>
            <a:r>
              <a:rPr lang="en-US" sz="2200" dirty="0">
                <a:latin typeface="Verdana"/>
                <a:cs typeface="Verdana"/>
              </a:rPr>
              <a:t>	</a:t>
            </a:r>
            <a:r>
              <a:rPr lang="en-US" sz="2200" dirty="0" smtClean="0">
                <a:latin typeface="Verdana"/>
                <a:cs typeface="Verdana"/>
              </a:rPr>
              <a:t>- Choices, effort, persistence, resilience, 	grit…</a:t>
            </a:r>
          </a:p>
          <a:p>
            <a:pPr marL="457200" lvl="1" indent="0">
              <a:buNone/>
            </a:pPr>
            <a:endParaRPr lang="en-US" sz="2200" dirty="0" smtClean="0">
              <a:latin typeface="Verdana"/>
              <a:cs typeface="Verdana"/>
            </a:endParaRPr>
          </a:p>
          <a:p>
            <a:r>
              <a:rPr lang="en-US" sz="2200" dirty="0" smtClean="0">
                <a:latin typeface="Verdana"/>
                <a:cs typeface="Verdana"/>
              </a:rPr>
              <a:t>It’s not about how quickly you get there</a:t>
            </a:r>
            <a:endParaRPr lang="en-US" sz="2200" dirty="0">
              <a:latin typeface="Verdana"/>
              <a:cs typeface="Verdana"/>
            </a:endParaRPr>
          </a:p>
        </p:txBody>
      </p:sp>
      <p:sp>
        <p:nvSpPr>
          <p:cNvPr id="4" name="Rounded Rectangle 3"/>
          <p:cNvSpPr/>
          <p:nvPr/>
        </p:nvSpPr>
        <p:spPr>
          <a:xfrm>
            <a:off x="0" y="5140400"/>
            <a:ext cx="9144000" cy="1717599"/>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lIns="86493" tIns="43247" rIns="86493" bIns="43247" rtlCol="0" anchor="ctr"/>
          <a:lstStyle/>
          <a:p>
            <a:pPr algn="ctr">
              <a:buFont typeface="Wingdings" pitchFamily="-84" charset="2"/>
              <a:buChar char="v"/>
            </a:pPr>
            <a:r>
              <a:rPr lang="en-US" sz="3200" dirty="0">
                <a:solidFill>
                  <a:srgbClr val="000000"/>
                </a:solidFill>
              </a:rPr>
              <a:t>  </a:t>
            </a:r>
            <a:r>
              <a:rPr lang="en-US" sz="2800" dirty="0">
                <a:solidFill>
                  <a:srgbClr val="000000"/>
                </a:solidFill>
              </a:rPr>
              <a:t>What is something that you </a:t>
            </a:r>
            <a:r>
              <a:rPr lang="en-US" sz="2800" dirty="0" smtClean="0">
                <a:solidFill>
                  <a:srgbClr val="000000"/>
                </a:solidFill>
              </a:rPr>
              <a:t>struggled with </a:t>
            </a:r>
            <a:endParaRPr lang="en-US" sz="2800" dirty="0">
              <a:solidFill>
                <a:srgbClr val="000000"/>
              </a:solidFill>
            </a:endParaRPr>
          </a:p>
          <a:p>
            <a:pPr algn="ctr"/>
            <a:r>
              <a:rPr lang="en-US" sz="2800" dirty="0">
                <a:solidFill>
                  <a:srgbClr val="000000"/>
                </a:solidFill>
              </a:rPr>
              <a:t>but now your are great at it?  How did you get there?</a:t>
            </a:r>
          </a:p>
        </p:txBody>
      </p:sp>
    </p:spTree>
    <p:extLst>
      <p:ext uri="{BB962C8B-B14F-4D97-AF65-F5344CB8AC3E}">
        <p14:creationId xmlns:p14="http://schemas.microsoft.com/office/powerpoint/2010/main" val="446190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7.NS.1 Apply and extend previous understandings of addition and subtraction to add and subtract rational numbers, and represent addition and subtraction on a horizontal or vertical number line diagram.</a:t>
            </a:r>
          </a:p>
          <a:p>
            <a:pPr marL="0" indent="0">
              <a:buNone/>
            </a:pPr>
            <a:endParaRPr lang="en-US" dirty="0"/>
          </a:p>
          <a:p>
            <a:pPr marL="0" indent="0">
              <a:buNone/>
            </a:pPr>
            <a:r>
              <a:rPr lang="en-US" dirty="0" smtClean="0"/>
              <a:t>Students will subtract integers.</a:t>
            </a:r>
            <a:endParaRPr lang="en-US" dirty="0"/>
          </a:p>
          <a:p>
            <a:pPr marL="0" indent="0">
              <a:buNone/>
            </a:pPr>
            <a:endParaRPr lang="en-US" dirty="0"/>
          </a:p>
        </p:txBody>
      </p:sp>
      <p:sp>
        <p:nvSpPr>
          <p:cNvPr id="3" name="Title 2"/>
          <p:cNvSpPr>
            <a:spLocks noGrp="1"/>
          </p:cNvSpPr>
          <p:nvPr>
            <p:ph type="title"/>
          </p:nvPr>
        </p:nvSpPr>
        <p:spPr/>
        <p:txBody>
          <a:bodyPr/>
          <a:lstStyle/>
          <a:p>
            <a:r>
              <a:rPr lang="en-US" b="1" dirty="0">
                <a:solidFill>
                  <a:srgbClr val="FFFFFF"/>
                </a:solidFill>
              </a:rPr>
              <a:t>Lesson</a:t>
            </a:r>
            <a:endParaRPr lang="en-US" dirty="0"/>
          </a:p>
        </p:txBody>
      </p:sp>
    </p:spTree>
    <p:extLst>
      <p:ext uri="{BB962C8B-B14F-4D97-AF65-F5344CB8AC3E}">
        <p14:creationId xmlns:p14="http://schemas.microsoft.com/office/powerpoint/2010/main" val="378632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r>
              <a:rPr lang="en-US" dirty="0" smtClean="0"/>
              <a:t>“The introduction on the formal algorithm is often based on the fear that without learning the same methods that all of us grew up with, student will somehow be disadvantaged”</a:t>
            </a:r>
          </a:p>
          <a:p>
            <a:pPr marL="0" indent="0" algn="r">
              <a:buNone/>
            </a:pPr>
            <a:r>
              <a:rPr lang="en-US" sz="2400" dirty="0" smtClean="0"/>
              <a:t>Van de </a:t>
            </a:r>
            <a:r>
              <a:rPr lang="en-US" sz="2400" dirty="0" err="1" smtClean="0"/>
              <a:t>Walle</a:t>
            </a:r>
            <a:r>
              <a:rPr lang="en-US" sz="2400" dirty="0" smtClean="0"/>
              <a:t> &amp; </a:t>
            </a:r>
            <a:r>
              <a:rPr lang="en-US" sz="2400" dirty="0" err="1" smtClean="0"/>
              <a:t>Lovin</a:t>
            </a:r>
            <a:r>
              <a:rPr lang="en-US" sz="2400" dirty="0" smtClean="0"/>
              <a:t>, 2006</a:t>
            </a:r>
            <a:endParaRPr lang="en-US" sz="24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49499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Give three different integers whose sum is -5.  Be prepared to prove that your answer is correct.</a:t>
            </a:r>
            <a:endParaRPr lang="en-US" dirty="0"/>
          </a:p>
        </p:txBody>
      </p:sp>
      <p:sp>
        <p:nvSpPr>
          <p:cNvPr id="3" name="Title 2"/>
          <p:cNvSpPr>
            <a:spLocks noGrp="1"/>
          </p:cNvSpPr>
          <p:nvPr>
            <p:ph type="title"/>
          </p:nvPr>
        </p:nvSpPr>
        <p:spPr/>
        <p:txBody>
          <a:bodyPr/>
          <a:lstStyle/>
          <a:p>
            <a:r>
              <a:rPr lang="en-US" dirty="0" smtClean="0"/>
              <a:t>Warm-Up</a:t>
            </a:r>
            <a:endParaRPr lang="en-US" dirty="0"/>
          </a:p>
        </p:txBody>
      </p:sp>
    </p:spTree>
    <p:extLst>
      <p:ext uri="{BB962C8B-B14F-4D97-AF65-F5344CB8AC3E}">
        <p14:creationId xmlns:p14="http://schemas.microsoft.com/office/powerpoint/2010/main" val="3632869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981200"/>
            <a:ext cx="7239000" cy="4648200"/>
          </a:xfrm>
        </p:spPr>
        <p:txBody>
          <a:bodyPr>
            <a:normAutofit/>
          </a:bodyPr>
          <a:lstStyle/>
          <a:p>
            <a:pPr marL="0" indent="0">
              <a:buNone/>
            </a:pPr>
            <a:r>
              <a:rPr lang="en-US" dirty="0"/>
              <a:t>A</a:t>
            </a:r>
            <a:r>
              <a:rPr lang="en-US" dirty="0" smtClean="0"/>
              <a:t>s the grade level/band teacher leader at your school</a:t>
            </a:r>
            <a:r>
              <a:rPr lang="en-US" dirty="0"/>
              <a:t> </a:t>
            </a:r>
            <a:r>
              <a:rPr lang="en-US" dirty="0" smtClean="0"/>
              <a:t>–</a:t>
            </a:r>
          </a:p>
          <a:p>
            <a:pPr marL="514350" indent="-514350">
              <a:buAutoNum type="arabicPeriod"/>
            </a:pPr>
            <a:r>
              <a:rPr lang="en-US" dirty="0" smtClean="0"/>
              <a:t>Fixed/Growth Mindset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Discuss with Principal:</a:t>
            </a:r>
          </a:p>
          <a:p>
            <a:pPr marL="0" indent="0">
              <a:buNone/>
            </a:pPr>
            <a:r>
              <a:rPr lang="en-US" dirty="0"/>
              <a:t>	</a:t>
            </a:r>
            <a:r>
              <a:rPr lang="en-US" dirty="0" smtClean="0"/>
              <a:t>Who? What? When? Where? How?</a:t>
            </a:r>
          </a:p>
          <a:p>
            <a:pPr marL="514350" indent="-514350">
              <a:buAutoNum type="arabicPeriod"/>
            </a:pPr>
            <a:endParaRPr lang="en-US" dirty="0" smtClean="0"/>
          </a:p>
        </p:txBody>
      </p:sp>
      <p:sp>
        <p:nvSpPr>
          <p:cNvPr id="3" name="Title 2"/>
          <p:cNvSpPr>
            <a:spLocks noGrp="1"/>
          </p:cNvSpPr>
          <p:nvPr>
            <p:ph type="title"/>
          </p:nvPr>
        </p:nvSpPr>
        <p:spPr/>
        <p:txBody>
          <a:bodyPr/>
          <a:lstStyle/>
          <a:p>
            <a:r>
              <a:rPr lang="en-US" dirty="0" smtClean="0"/>
              <a:t>Taking It Back</a:t>
            </a:r>
            <a:endParaRPr lang="en-US" dirty="0"/>
          </a:p>
        </p:txBody>
      </p:sp>
    </p:spTree>
    <p:extLst>
      <p:ext uri="{BB962C8B-B14F-4D97-AF65-F5344CB8AC3E}">
        <p14:creationId xmlns:p14="http://schemas.microsoft.com/office/powerpoint/2010/main" val="1920491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90600"/>
            <a:ext cx="7696200" cy="914400"/>
          </a:xfrm>
        </p:spPr>
        <p:txBody>
          <a:bodyPr/>
          <a:lstStyle/>
          <a:p>
            <a:r>
              <a:rPr lang="en-US" dirty="0" smtClean="0">
                <a:solidFill>
                  <a:schemeClr val="bg1"/>
                </a:solidFill>
              </a:rPr>
              <a:t>Break</a:t>
            </a:r>
            <a:endParaRPr lang="en-US" dirty="0">
              <a:solidFill>
                <a:schemeClr val="bg1"/>
              </a:solidFill>
            </a:endParaRPr>
          </a:p>
        </p:txBody>
      </p:sp>
      <p:pic>
        <p:nvPicPr>
          <p:cNvPr id="105474" name="Picture 2" descr="C:\Users\jdonlin\AppData\Local\Microsoft\Windows\Temporary Internet Files\Content.IE5\5PBS5039\MP900444243[1].jpg"/>
          <p:cNvPicPr>
            <a:picLocks noGrp="1" noChangeAspect="1" noChangeArrowheads="1"/>
          </p:cNvPicPr>
          <p:nvPr>
            <p:ph idx="1"/>
          </p:nvPr>
        </p:nvPicPr>
        <p:blipFill>
          <a:blip r:embed="rId3"/>
          <a:srcRect/>
          <a:stretch>
            <a:fillRect/>
          </a:stretch>
        </p:blipFill>
        <p:spPr bwMode="auto">
          <a:xfrm>
            <a:off x="2590800" y="2209800"/>
            <a:ext cx="5486400" cy="4191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FontTx/>
              <a:buChar char="-"/>
            </a:pPr>
            <a:r>
              <a:rPr lang="en-US" dirty="0" smtClean="0"/>
              <a:t>Deal each person 8 cards</a:t>
            </a:r>
          </a:p>
          <a:p>
            <a:pPr>
              <a:buFontTx/>
              <a:buChar char="-"/>
            </a:pPr>
            <a:r>
              <a:rPr lang="en-US" dirty="0" smtClean="0"/>
              <a:t>Use 6 of your cards to find 2 three-digit numbers whose sum is as close to 1000 as possible.</a:t>
            </a:r>
          </a:p>
          <a:p>
            <a:pPr>
              <a:buFontTx/>
              <a:buChar char="-"/>
            </a:pPr>
            <a:r>
              <a:rPr lang="en-US" dirty="0" smtClean="0"/>
              <a:t>The difference between the sum and 1000 is your score for that round.</a:t>
            </a:r>
          </a:p>
          <a:p>
            <a:pPr>
              <a:buFontTx/>
              <a:buChar char="-"/>
            </a:pPr>
            <a:r>
              <a:rPr lang="en-US" dirty="0" smtClean="0"/>
              <a:t>Record all of your work.</a:t>
            </a:r>
          </a:p>
          <a:p>
            <a:pPr>
              <a:buFontTx/>
              <a:buChar char="-"/>
            </a:pPr>
            <a:r>
              <a:rPr lang="en-US" dirty="0" smtClean="0"/>
              <a:t>Discard the  used cards.</a:t>
            </a:r>
          </a:p>
          <a:p>
            <a:pPr>
              <a:buFontTx/>
              <a:buChar char="-"/>
            </a:pPr>
            <a:r>
              <a:rPr lang="en-US" dirty="0" smtClean="0"/>
              <a:t>Shuffle and deal  more – always having 8 cards.</a:t>
            </a:r>
          </a:p>
          <a:p>
            <a:pPr>
              <a:buFontTx/>
              <a:buChar char="-"/>
            </a:pPr>
            <a:r>
              <a:rPr lang="en-US" dirty="0" smtClean="0"/>
              <a:t>Play 5 rounds.  The player with the lowest score wins.</a:t>
            </a:r>
          </a:p>
          <a:p>
            <a:pPr>
              <a:buFontTx/>
              <a:buChar char="-"/>
            </a:pPr>
            <a:endParaRPr lang="en-US" dirty="0"/>
          </a:p>
        </p:txBody>
      </p:sp>
      <p:sp>
        <p:nvSpPr>
          <p:cNvPr id="3" name="Title 2"/>
          <p:cNvSpPr>
            <a:spLocks noGrp="1"/>
          </p:cNvSpPr>
          <p:nvPr>
            <p:ph type="title"/>
          </p:nvPr>
        </p:nvSpPr>
        <p:spPr/>
        <p:txBody>
          <a:bodyPr/>
          <a:lstStyle/>
          <a:p>
            <a:r>
              <a:rPr lang="en-US" dirty="0" smtClean="0"/>
              <a:t>Close to 1000</a:t>
            </a:r>
            <a:endParaRPr lang="en-US" dirty="0"/>
          </a:p>
        </p:txBody>
      </p:sp>
    </p:spTree>
    <p:extLst>
      <p:ext uri="{BB962C8B-B14F-4D97-AF65-F5344CB8AC3E}">
        <p14:creationId xmlns:p14="http://schemas.microsoft.com/office/powerpoint/2010/main" val="3675205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r>
              <a:rPr lang="en-US" dirty="0" smtClean="0"/>
              <a:t>The Task:</a:t>
            </a:r>
          </a:p>
          <a:p>
            <a:pPr marL="0" indent="0">
              <a:buNone/>
            </a:pPr>
            <a:r>
              <a:rPr lang="en-US" dirty="0" smtClean="0"/>
              <a:t>Take a few minutes to individually reflect on assessment in your classroom and jot down as many examples as you can think of.</a:t>
            </a:r>
          </a:p>
          <a:p>
            <a:pPr marL="0" indent="0">
              <a:buNone/>
            </a:pPr>
            <a:endParaRPr lang="en-US" dirty="0"/>
          </a:p>
          <a:p>
            <a:pPr marL="0" indent="0">
              <a:buNone/>
            </a:pPr>
            <a:r>
              <a:rPr lang="en-US" dirty="0" smtClean="0"/>
              <a:t>Use one post it for each assessment</a:t>
            </a:r>
            <a:endParaRPr lang="en-US" dirty="0"/>
          </a:p>
        </p:txBody>
      </p:sp>
      <p:sp>
        <p:nvSpPr>
          <p:cNvPr id="3" name="Title 2"/>
          <p:cNvSpPr>
            <a:spLocks noGrp="1"/>
          </p:cNvSpPr>
          <p:nvPr>
            <p:ph type="title"/>
          </p:nvPr>
        </p:nvSpPr>
        <p:spPr/>
        <p:txBody>
          <a:bodyPr/>
          <a:lstStyle/>
          <a:p>
            <a:r>
              <a:rPr lang="en-US" dirty="0" smtClean="0"/>
              <a:t>Assessment</a:t>
            </a:r>
            <a:endParaRPr lang="en-US" dirty="0"/>
          </a:p>
        </p:txBody>
      </p:sp>
    </p:spTree>
    <p:extLst>
      <p:ext uri="{BB962C8B-B14F-4D97-AF65-F5344CB8AC3E}">
        <p14:creationId xmlns:p14="http://schemas.microsoft.com/office/powerpoint/2010/main" val="2486933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0" indent="0">
              <a:buNone/>
            </a:pPr>
            <a:r>
              <a:rPr lang="en-US" dirty="0" smtClean="0"/>
              <a:t>The three overarching types of assessment are:</a:t>
            </a:r>
          </a:p>
          <a:p>
            <a:pPr marL="0" indent="0">
              <a:buNone/>
            </a:pPr>
            <a:endParaRPr lang="en-US" dirty="0" smtClean="0"/>
          </a:p>
          <a:p>
            <a:r>
              <a:rPr lang="en-US" dirty="0"/>
              <a:t>Assessment </a:t>
            </a:r>
            <a:r>
              <a:rPr lang="en-US" b="1" dirty="0"/>
              <a:t>OF</a:t>
            </a:r>
            <a:r>
              <a:rPr lang="en-US" dirty="0"/>
              <a:t> learning – occurs when teachers use evidence </a:t>
            </a:r>
            <a:r>
              <a:rPr lang="en-US" dirty="0" smtClean="0"/>
              <a:t>of student </a:t>
            </a:r>
            <a:r>
              <a:rPr lang="en-US" dirty="0"/>
              <a:t>learning to make </a:t>
            </a:r>
            <a:r>
              <a:rPr lang="en-US" dirty="0" smtClean="0"/>
              <a:t>judgments </a:t>
            </a:r>
            <a:r>
              <a:rPr lang="en-US" dirty="0"/>
              <a:t>on student </a:t>
            </a:r>
            <a:r>
              <a:rPr lang="en-US" dirty="0" smtClean="0"/>
              <a:t>achievement against </a:t>
            </a:r>
            <a:r>
              <a:rPr lang="en-US" dirty="0"/>
              <a:t>goals and </a:t>
            </a:r>
            <a:r>
              <a:rPr lang="en-US" dirty="0" smtClean="0"/>
              <a:t>standards</a:t>
            </a:r>
          </a:p>
          <a:p>
            <a:pPr marL="0" indent="0">
              <a:buNone/>
            </a:pPr>
            <a:endParaRPr lang="en-US" dirty="0"/>
          </a:p>
          <a:p>
            <a:r>
              <a:rPr lang="en-US" dirty="0" smtClean="0"/>
              <a:t>Assessment </a:t>
            </a:r>
            <a:r>
              <a:rPr lang="en-US" b="1" dirty="0"/>
              <a:t>FOR</a:t>
            </a:r>
            <a:r>
              <a:rPr lang="en-US" dirty="0"/>
              <a:t> learning (formative) – occurs when teachers </a:t>
            </a:r>
            <a:r>
              <a:rPr lang="en-US" dirty="0" smtClean="0"/>
              <a:t>use inferences </a:t>
            </a:r>
            <a:r>
              <a:rPr lang="en-US" dirty="0"/>
              <a:t>about student progress to inform their </a:t>
            </a:r>
            <a:r>
              <a:rPr lang="en-US" dirty="0" smtClean="0"/>
              <a:t>teaching and provide feedback to students to inform their learning – while it is still going on.</a:t>
            </a:r>
          </a:p>
          <a:p>
            <a:pPr marL="0" indent="0">
              <a:buNone/>
            </a:pPr>
            <a:endParaRPr lang="en-US" dirty="0"/>
          </a:p>
          <a:p>
            <a:r>
              <a:rPr lang="en-US" dirty="0" smtClean="0"/>
              <a:t>Assessment </a:t>
            </a:r>
            <a:r>
              <a:rPr lang="en-US" b="1" dirty="0"/>
              <a:t>AS</a:t>
            </a:r>
            <a:r>
              <a:rPr lang="en-US" dirty="0"/>
              <a:t> learning – occurs when students reflect on </a:t>
            </a:r>
            <a:r>
              <a:rPr lang="en-US" dirty="0" smtClean="0"/>
              <a:t>and monitor </a:t>
            </a:r>
            <a:r>
              <a:rPr lang="en-US" dirty="0"/>
              <a:t>their progress to inform their future learning goals</a:t>
            </a:r>
            <a:endParaRPr lang="en-US" dirty="0" smtClean="0"/>
          </a:p>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Assessment</a:t>
            </a:r>
            <a:endParaRPr lang="en-US" dirty="0"/>
          </a:p>
        </p:txBody>
      </p:sp>
    </p:spTree>
    <p:extLst>
      <p:ext uri="{BB962C8B-B14F-4D97-AF65-F5344CB8AC3E}">
        <p14:creationId xmlns:p14="http://schemas.microsoft.com/office/powerpoint/2010/main" val="627495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Is </a:t>
            </a:r>
            <a:r>
              <a:rPr lang="en-US" dirty="0"/>
              <a:t>there an assessment type </a:t>
            </a:r>
            <a:r>
              <a:rPr lang="en-US" dirty="0" smtClean="0"/>
              <a:t>that is predominant in our practice?</a:t>
            </a:r>
            <a:endParaRPr lang="en-US" dirty="0"/>
          </a:p>
          <a:p>
            <a:endParaRPr lang="en-US" dirty="0"/>
          </a:p>
          <a:p>
            <a:r>
              <a:rPr lang="en-US" dirty="0"/>
              <a:t>Is there an assessment type </a:t>
            </a:r>
            <a:r>
              <a:rPr lang="en-US" dirty="0" smtClean="0"/>
              <a:t>you would consider to be under represented? Overrepresented?</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Assessment</a:t>
            </a:r>
            <a:endParaRPr lang="en-US" dirty="0"/>
          </a:p>
        </p:txBody>
      </p:sp>
    </p:spTree>
    <p:extLst>
      <p:ext uri="{BB962C8B-B14F-4D97-AF65-F5344CB8AC3E}">
        <p14:creationId xmlns:p14="http://schemas.microsoft.com/office/powerpoint/2010/main" val="2605627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Summative - Assessment of learning </a:t>
            </a:r>
          </a:p>
          <a:p>
            <a:pPr marL="0" indent="0">
              <a:buNone/>
            </a:pPr>
            <a:r>
              <a:rPr lang="en-US" dirty="0" smtClean="0"/>
              <a:t>   </a:t>
            </a:r>
          </a:p>
          <a:p>
            <a:pPr marL="0" indent="0">
              <a:buNone/>
            </a:pPr>
            <a:r>
              <a:rPr lang="en-US" dirty="0"/>
              <a:t> </a:t>
            </a:r>
            <a:r>
              <a:rPr lang="en-US" dirty="0" smtClean="0"/>
              <a:t>  - determining the degree to which a </a:t>
            </a:r>
          </a:p>
          <a:p>
            <a:pPr marL="0" indent="0">
              <a:buNone/>
            </a:pPr>
            <a:r>
              <a:rPr lang="en-US" dirty="0"/>
              <a:t> </a:t>
            </a:r>
            <a:r>
              <a:rPr lang="en-US" dirty="0" smtClean="0"/>
              <a:t>    student has mastered an extended </a:t>
            </a:r>
          </a:p>
          <a:p>
            <a:pPr marL="0" indent="0">
              <a:buNone/>
            </a:pPr>
            <a:r>
              <a:rPr lang="en-US" dirty="0"/>
              <a:t> </a:t>
            </a:r>
            <a:r>
              <a:rPr lang="en-US" dirty="0" smtClean="0"/>
              <a:t>    body of content at a concluding point</a:t>
            </a:r>
          </a:p>
          <a:p>
            <a:pPr marL="0" indent="0">
              <a:buNone/>
            </a:pPr>
            <a:r>
              <a:rPr lang="en-US" dirty="0"/>
              <a:t> </a:t>
            </a:r>
            <a:r>
              <a:rPr lang="en-US" dirty="0" smtClean="0"/>
              <a:t>    in a sequence of learning.</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Assessment – Why? What? When?</a:t>
            </a:r>
            <a:endParaRPr lang="en-US" dirty="0"/>
          </a:p>
        </p:txBody>
      </p:sp>
    </p:spTree>
    <p:extLst>
      <p:ext uri="{BB962C8B-B14F-4D97-AF65-F5344CB8AC3E}">
        <p14:creationId xmlns:p14="http://schemas.microsoft.com/office/powerpoint/2010/main" val="43814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Assessment – Why?, What?, When?</a:t>
            </a:r>
            <a:endParaRPr lang="en-US" dirty="0"/>
          </a:p>
        </p:txBody>
      </p:sp>
      <p:sp>
        <p:nvSpPr>
          <p:cNvPr id="4" name="Content Placeholder 3"/>
          <p:cNvSpPr>
            <a:spLocks noGrp="1"/>
          </p:cNvSpPr>
          <p:nvPr>
            <p:ph idx="1"/>
          </p:nvPr>
        </p:nvSpPr>
        <p:spPr>
          <a:xfrm>
            <a:off x="1447800" y="1981200"/>
            <a:ext cx="7543800" cy="4876800"/>
          </a:xfrm>
        </p:spPr>
        <p:txBody>
          <a:bodyPr>
            <a:normAutofit fontScale="70000" lnSpcReduction="20000"/>
          </a:bodyPr>
          <a:lstStyle/>
          <a:p>
            <a:r>
              <a:rPr lang="en-US" dirty="0" smtClean="0"/>
              <a:t>Formative – Assessment </a:t>
            </a:r>
            <a:r>
              <a:rPr lang="en-US" b="1" dirty="0" smtClean="0"/>
              <a:t>FOR</a:t>
            </a:r>
            <a:r>
              <a:rPr lang="en-US" dirty="0" smtClean="0"/>
              <a:t> learning:</a:t>
            </a:r>
          </a:p>
          <a:p>
            <a:pPr marL="0" indent="0">
              <a:buNone/>
            </a:pPr>
            <a:endParaRPr lang="en-US" dirty="0"/>
          </a:p>
          <a:p>
            <a:pPr marL="0" indent="0">
              <a:buNone/>
            </a:pPr>
            <a:r>
              <a:rPr lang="en-US" dirty="0" smtClean="0"/>
              <a:t>   - emphasizes a teacher’s use of information to do</a:t>
            </a:r>
          </a:p>
          <a:p>
            <a:pPr marL="0" indent="0">
              <a:buNone/>
            </a:pPr>
            <a:r>
              <a:rPr lang="en-US" dirty="0"/>
              <a:t> </a:t>
            </a:r>
            <a:r>
              <a:rPr lang="en-US" dirty="0" smtClean="0"/>
              <a:t>    instructional planning that can effectively and </a:t>
            </a:r>
          </a:p>
          <a:p>
            <a:pPr marL="0" indent="0">
              <a:buNone/>
            </a:pPr>
            <a:r>
              <a:rPr lang="en-US" dirty="0"/>
              <a:t> </a:t>
            </a:r>
            <a:r>
              <a:rPr lang="en-US" dirty="0" smtClean="0"/>
              <a:t>    efficiently move students ahead – includes pre-</a:t>
            </a:r>
          </a:p>
          <a:p>
            <a:pPr marL="0" indent="0">
              <a:buNone/>
            </a:pPr>
            <a:r>
              <a:rPr lang="en-US" dirty="0"/>
              <a:t> </a:t>
            </a:r>
            <a:r>
              <a:rPr lang="en-US" dirty="0" smtClean="0"/>
              <a:t>    assessment</a:t>
            </a:r>
          </a:p>
          <a:p>
            <a:pPr marL="0" indent="0">
              <a:buNone/>
            </a:pPr>
            <a:r>
              <a:rPr lang="en-US" dirty="0"/>
              <a:t> </a:t>
            </a:r>
            <a:r>
              <a:rPr lang="en-US" dirty="0" smtClean="0"/>
              <a:t>  - useful in understanding and addressing students’ </a:t>
            </a:r>
          </a:p>
          <a:p>
            <a:pPr marL="0" indent="0">
              <a:buNone/>
            </a:pPr>
            <a:r>
              <a:rPr lang="en-US" dirty="0"/>
              <a:t> </a:t>
            </a:r>
            <a:r>
              <a:rPr lang="en-US" dirty="0" smtClean="0"/>
              <a:t>    interests and approaches to learning</a:t>
            </a:r>
          </a:p>
          <a:p>
            <a:pPr marL="0" indent="0">
              <a:buNone/>
            </a:pPr>
            <a:r>
              <a:rPr lang="en-US" dirty="0"/>
              <a:t> </a:t>
            </a:r>
            <a:r>
              <a:rPr lang="en-US" dirty="0" smtClean="0"/>
              <a:t>  - rarely graded</a:t>
            </a:r>
          </a:p>
          <a:p>
            <a:pPr marL="0" indent="0">
              <a:buNone/>
            </a:pPr>
            <a:r>
              <a:rPr lang="en-US" dirty="0"/>
              <a:t> </a:t>
            </a:r>
            <a:r>
              <a:rPr lang="en-US" dirty="0" smtClean="0"/>
              <a:t>  - provides opportunity for meaningful feedback that </a:t>
            </a:r>
          </a:p>
          <a:p>
            <a:pPr marL="0" indent="0">
              <a:buNone/>
            </a:pPr>
            <a:r>
              <a:rPr lang="en-US" dirty="0"/>
              <a:t> </a:t>
            </a:r>
            <a:r>
              <a:rPr lang="en-US" dirty="0" smtClean="0"/>
              <a:t>    </a:t>
            </a:r>
            <a:r>
              <a:rPr lang="en-US" dirty="0"/>
              <a:t>helps students understand areas of proficiency </a:t>
            </a:r>
            <a:r>
              <a:rPr lang="en-US" dirty="0" smtClean="0"/>
              <a:t>and</a:t>
            </a:r>
          </a:p>
          <a:p>
            <a:pPr marL="0" indent="0">
              <a:buNone/>
            </a:pPr>
            <a:r>
              <a:rPr lang="en-US" dirty="0"/>
              <a:t> </a:t>
            </a:r>
            <a:r>
              <a:rPr lang="en-US" dirty="0" smtClean="0"/>
              <a:t>    </a:t>
            </a:r>
            <a:r>
              <a:rPr lang="en-US" dirty="0"/>
              <a:t>areas that need additional attention which is more </a:t>
            </a:r>
            <a:endParaRPr lang="en-US" dirty="0" smtClean="0"/>
          </a:p>
          <a:p>
            <a:pPr marL="0" indent="0">
              <a:buNone/>
            </a:pPr>
            <a:r>
              <a:rPr lang="en-US" dirty="0"/>
              <a:t> </a:t>
            </a:r>
            <a:r>
              <a:rPr lang="en-US" dirty="0" smtClean="0"/>
              <a:t>    useful </a:t>
            </a:r>
            <a:r>
              <a:rPr lang="en-US" dirty="0"/>
              <a:t>than grading because students are </a:t>
            </a:r>
            <a:r>
              <a:rPr lang="en-US" dirty="0" smtClean="0"/>
              <a:t>still</a:t>
            </a:r>
          </a:p>
          <a:p>
            <a:pPr marL="0" indent="0">
              <a:buNone/>
            </a:pPr>
            <a:r>
              <a:rPr lang="en-US" dirty="0"/>
              <a:t> </a:t>
            </a:r>
            <a:r>
              <a:rPr lang="en-US" dirty="0" smtClean="0"/>
              <a:t>    </a:t>
            </a:r>
            <a:r>
              <a:rPr lang="en-US" dirty="0"/>
              <a:t>practicing and refining their competencies</a:t>
            </a:r>
          </a:p>
          <a:p>
            <a:pPr marL="0" indent="0">
              <a:buNone/>
            </a:pPr>
            <a:r>
              <a:rPr lang="en-US" dirty="0" smtClean="0"/>
              <a:t>  </a:t>
            </a:r>
          </a:p>
          <a:p>
            <a:pPr marL="0" indent="0">
              <a:buNone/>
            </a:pPr>
            <a:r>
              <a:rPr lang="en-US" dirty="0" smtClean="0"/>
              <a:t> </a:t>
            </a:r>
            <a:endParaRPr lang="en-US" dirty="0"/>
          </a:p>
        </p:txBody>
      </p:sp>
    </p:spTree>
    <p:extLst>
      <p:ext uri="{BB962C8B-B14F-4D97-AF65-F5344CB8AC3E}">
        <p14:creationId xmlns:p14="http://schemas.microsoft.com/office/powerpoint/2010/main" val="321700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smtClean="0"/>
              <a:t>“Students taught by teachers developing the use of assessment for learning outscored comparable students in the same schools by approximately 0.3 standard deviations, both on teachers produced and external state-mandated tests.  Since one year’s growth as measured in the TIMSS is 0.36 standards deviations, the effects of the intervention [formative assessment] can be seen to almost double the rate of student learning.</a:t>
            </a:r>
          </a:p>
          <a:p>
            <a:pPr marL="0" indent="0">
              <a:buNone/>
            </a:pPr>
            <a:r>
              <a:rPr lang="en-US" sz="1400" dirty="0"/>
              <a:t> </a:t>
            </a:r>
            <a:r>
              <a:rPr lang="en-US" sz="1400" dirty="0" smtClean="0"/>
              <a:t>                                                                         Dylan Wiliam,2007, 2011</a:t>
            </a:r>
            <a:endParaRPr lang="en-US" sz="1500" dirty="0"/>
          </a:p>
          <a:p>
            <a:pPr marL="0" indent="0">
              <a:buNone/>
            </a:pPr>
            <a:endParaRPr lang="en-US" dirty="0"/>
          </a:p>
        </p:txBody>
      </p:sp>
      <p:sp>
        <p:nvSpPr>
          <p:cNvPr id="3" name="Title 2"/>
          <p:cNvSpPr>
            <a:spLocks noGrp="1"/>
          </p:cNvSpPr>
          <p:nvPr>
            <p:ph type="title"/>
          </p:nvPr>
        </p:nvSpPr>
        <p:spPr/>
        <p:txBody>
          <a:bodyPr/>
          <a:lstStyle/>
          <a:p>
            <a:r>
              <a:rPr lang="en-US" dirty="0" smtClean="0"/>
              <a:t>Assessment – Why? What? When?</a:t>
            </a:r>
            <a:endParaRPr lang="en-US" dirty="0"/>
          </a:p>
        </p:txBody>
      </p:sp>
    </p:spTree>
    <p:extLst>
      <p:ext uri="{BB962C8B-B14F-4D97-AF65-F5344CB8AC3E}">
        <p14:creationId xmlns:p14="http://schemas.microsoft.com/office/powerpoint/2010/main" val="90747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“Recent reviews of more than 4000 research investigations show clearly that when the [formative assessment] process is well implemented in the classroom, it can essentially double the speed of student learning producing large gains in students’ achievement, and at the same time, it is sufficiently robust so different teachers can use it in diverse ways and still get great results with their students.”</a:t>
            </a:r>
          </a:p>
          <a:p>
            <a:pPr marL="0" indent="0">
              <a:buNone/>
            </a:pPr>
            <a:r>
              <a:rPr lang="en-US" dirty="0"/>
              <a:t> </a:t>
            </a:r>
            <a:r>
              <a:rPr lang="en-US" dirty="0" smtClean="0"/>
              <a:t>                                 </a:t>
            </a:r>
            <a:r>
              <a:rPr lang="en-US" sz="1400" dirty="0" smtClean="0"/>
              <a:t>James </a:t>
            </a:r>
            <a:r>
              <a:rPr lang="en-US" sz="1400" dirty="0" err="1" smtClean="0"/>
              <a:t>Popham</a:t>
            </a:r>
            <a:r>
              <a:rPr lang="en-US" sz="1400" dirty="0" smtClean="0"/>
              <a:t>, 2011</a:t>
            </a:r>
            <a:endParaRPr lang="en-US" dirty="0" smtClean="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552981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AutoNum type="arabicPeriod"/>
            </a:pPr>
            <a:r>
              <a:rPr lang="en-US" dirty="0" smtClean="0"/>
              <a:t>Trial and Error/ Guess and Check</a:t>
            </a:r>
          </a:p>
          <a:p>
            <a:pPr marL="514350" indent="-514350">
              <a:buAutoNum type="arabicPeriod"/>
            </a:pPr>
            <a:r>
              <a:rPr lang="en-US" dirty="0" smtClean="0"/>
              <a:t>Look for a Pattern</a:t>
            </a:r>
          </a:p>
          <a:p>
            <a:pPr marL="514350" indent="-514350">
              <a:buAutoNum type="arabicPeriod"/>
            </a:pPr>
            <a:r>
              <a:rPr lang="en-US" dirty="0" smtClean="0"/>
              <a:t>Make a Model</a:t>
            </a:r>
          </a:p>
          <a:p>
            <a:pPr marL="514350" indent="-514350">
              <a:buAutoNum type="arabicPeriod"/>
            </a:pPr>
            <a:r>
              <a:rPr lang="en-US" dirty="0" smtClean="0"/>
              <a:t>Draw a Picture</a:t>
            </a:r>
          </a:p>
          <a:p>
            <a:pPr marL="514350" indent="-514350">
              <a:buAutoNum type="arabicPeriod"/>
            </a:pPr>
            <a:r>
              <a:rPr lang="en-US" dirty="0" smtClean="0"/>
              <a:t>Make a Table</a:t>
            </a:r>
          </a:p>
          <a:p>
            <a:pPr marL="514350" indent="-514350">
              <a:buAutoNum type="arabicPeriod"/>
            </a:pPr>
            <a:r>
              <a:rPr lang="en-US" dirty="0" smtClean="0"/>
              <a:t>Write a number Sentence</a:t>
            </a:r>
          </a:p>
          <a:p>
            <a:pPr marL="514350" indent="-514350">
              <a:buAutoNum type="arabicPeriod"/>
            </a:pPr>
            <a:r>
              <a:rPr lang="en-US" dirty="0" smtClean="0"/>
              <a:t>Work Backwards</a:t>
            </a:r>
          </a:p>
          <a:p>
            <a:pPr marL="514350" indent="-514350">
              <a:buAutoNum type="arabicPeriod"/>
            </a:pPr>
            <a:r>
              <a:rPr lang="en-US" dirty="0" smtClean="0"/>
              <a:t>Solve a simpler (related) problem</a:t>
            </a:r>
            <a:endParaRPr lang="en-US" dirty="0"/>
          </a:p>
        </p:txBody>
      </p:sp>
      <p:sp>
        <p:nvSpPr>
          <p:cNvPr id="3" name="Title 2"/>
          <p:cNvSpPr>
            <a:spLocks noGrp="1"/>
          </p:cNvSpPr>
          <p:nvPr>
            <p:ph type="title"/>
          </p:nvPr>
        </p:nvSpPr>
        <p:spPr/>
        <p:txBody>
          <a:bodyPr/>
          <a:lstStyle/>
          <a:p>
            <a:r>
              <a:rPr lang="en-US" dirty="0" smtClean="0"/>
              <a:t>Problem Solving Strategies</a:t>
            </a:r>
            <a:endParaRPr lang="en-US" dirty="0"/>
          </a:p>
        </p:txBody>
      </p:sp>
    </p:spTree>
    <p:extLst>
      <p:ext uri="{BB962C8B-B14F-4D97-AF65-F5344CB8AC3E}">
        <p14:creationId xmlns:p14="http://schemas.microsoft.com/office/powerpoint/2010/main" val="4068569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Assessment </a:t>
            </a:r>
            <a:r>
              <a:rPr lang="en-US" b="1" dirty="0" smtClean="0"/>
              <a:t>AS</a:t>
            </a:r>
            <a:r>
              <a:rPr lang="en-US" dirty="0" smtClean="0"/>
              <a:t> instruction:</a:t>
            </a:r>
          </a:p>
          <a:p>
            <a:pPr marL="0" indent="0">
              <a:buNone/>
            </a:pPr>
            <a:endParaRPr lang="en-US" dirty="0" smtClean="0"/>
          </a:p>
          <a:p>
            <a:pPr marL="0" indent="0">
              <a:buNone/>
            </a:pPr>
            <a:r>
              <a:rPr lang="en-US" dirty="0"/>
              <a:t> </a:t>
            </a:r>
            <a:r>
              <a:rPr lang="en-US" dirty="0" smtClean="0"/>
              <a:t>  - ensuring that assessment is a key</a:t>
            </a:r>
          </a:p>
          <a:p>
            <a:pPr marL="0" indent="0">
              <a:buNone/>
            </a:pPr>
            <a:r>
              <a:rPr lang="en-US" dirty="0"/>
              <a:t> </a:t>
            </a:r>
            <a:r>
              <a:rPr lang="en-US" dirty="0" smtClean="0"/>
              <a:t>    part of teaching and learning</a:t>
            </a:r>
          </a:p>
          <a:p>
            <a:pPr marL="0" indent="0">
              <a:buNone/>
            </a:pPr>
            <a:endParaRPr lang="en-US" dirty="0" smtClean="0"/>
          </a:p>
          <a:p>
            <a:pPr marL="0" indent="0">
              <a:buNone/>
            </a:pPr>
            <a:r>
              <a:rPr lang="en-US" dirty="0" smtClean="0"/>
              <a:t>   - assisting students in self-analysis and </a:t>
            </a:r>
          </a:p>
          <a:p>
            <a:pPr marL="0" indent="0">
              <a:buNone/>
            </a:pPr>
            <a:r>
              <a:rPr lang="en-US" dirty="0"/>
              <a:t> </a:t>
            </a:r>
            <a:r>
              <a:rPr lang="en-US" dirty="0" smtClean="0"/>
              <a:t>    becoming more aware of their own</a:t>
            </a:r>
          </a:p>
          <a:p>
            <a:pPr marL="0" indent="0">
              <a:buNone/>
            </a:pPr>
            <a:r>
              <a:rPr lang="en-US" dirty="0"/>
              <a:t> </a:t>
            </a:r>
            <a:r>
              <a:rPr lang="en-US" dirty="0" smtClean="0"/>
              <a:t>    growth relative to learning targets</a:t>
            </a:r>
          </a:p>
          <a:p>
            <a:pPr marL="0" indent="0">
              <a:buNone/>
            </a:pPr>
            <a:endParaRPr lang="en-US" dirty="0"/>
          </a:p>
        </p:txBody>
      </p:sp>
      <p:sp>
        <p:nvSpPr>
          <p:cNvPr id="3" name="Title 2"/>
          <p:cNvSpPr>
            <a:spLocks noGrp="1"/>
          </p:cNvSpPr>
          <p:nvPr>
            <p:ph type="title"/>
          </p:nvPr>
        </p:nvSpPr>
        <p:spPr/>
        <p:txBody>
          <a:bodyPr/>
          <a:lstStyle/>
          <a:p>
            <a:r>
              <a:rPr lang="en-US" dirty="0" smtClean="0"/>
              <a:t>Assessment – Why?, What?, When?</a:t>
            </a:r>
            <a:endParaRPr lang="en-US" dirty="0"/>
          </a:p>
        </p:txBody>
      </p:sp>
    </p:spTree>
    <p:extLst>
      <p:ext uri="{BB962C8B-B14F-4D97-AF65-F5344CB8AC3E}">
        <p14:creationId xmlns:p14="http://schemas.microsoft.com/office/powerpoint/2010/main" val="390355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O</a:t>
            </a:r>
            <a:r>
              <a:rPr lang="en-US" sz="2800" dirty="0" smtClean="0"/>
              <a:t>f learning</a:t>
            </a:r>
          </a:p>
          <a:p>
            <a:r>
              <a:rPr lang="en-US" sz="2800" dirty="0"/>
              <a:t>F</a:t>
            </a:r>
            <a:r>
              <a:rPr lang="en-US" sz="2800" dirty="0" smtClean="0"/>
              <a:t>or learning</a:t>
            </a:r>
          </a:p>
          <a:p>
            <a:r>
              <a:rPr lang="en-US" sz="2800" dirty="0"/>
              <a:t>A</a:t>
            </a:r>
            <a:r>
              <a:rPr lang="en-US" sz="2800" dirty="0" smtClean="0"/>
              <a:t>s learning</a:t>
            </a:r>
          </a:p>
          <a:p>
            <a:pPr marL="0" indent="0">
              <a:buNone/>
            </a:pPr>
            <a:endParaRPr lang="en-US" sz="2800" dirty="0" smtClean="0"/>
          </a:p>
          <a:p>
            <a:pPr marL="0" indent="0">
              <a:buNone/>
            </a:pPr>
            <a:r>
              <a:rPr lang="en-US" sz="2800" dirty="0" smtClean="0"/>
              <a:t>Which type(s) of assessment have the greatest potential to increase student achievement?  Why?</a:t>
            </a:r>
            <a:endParaRPr lang="en-US" sz="2800" dirty="0"/>
          </a:p>
        </p:txBody>
      </p:sp>
      <p:sp>
        <p:nvSpPr>
          <p:cNvPr id="3" name="Title 2"/>
          <p:cNvSpPr>
            <a:spLocks noGrp="1"/>
          </p:cNvSpPr>
          <p:nvPr>
            <p:ph type="title"/>
          </p:nvPr>
        </p:nvSpPr>
        <p:spPr/>
        <p:txBody>
          <a:bodyPr/>
          <a:lstStyle/>
          <a:p>
            <a:r>
              <a:rPr lang="en-US" dirty="0" smtClean="0"/>
              <a:t>Assessment</a:t>
            </a:r>
            <a:endParaRPr lang="en-US" dirty="0"/>
          </a:p>
        </p:txBody>
      </p:sp>
    </p:spTree>
    <p:extLst>
      <p:ext uri="{BB962C8B-B14F-4D97-AF65-F5344CB8AC3E}">
        <p14:creationId xmlns:p14="http://schemas.microsoft.com/office/powerpoint/2010/main" val="226553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981200"/>
            <a:ext cx="7239000" cy="4572000"/>
          </a:xfrm>
        </p:spPr>
        <p:txBody>
          <a:bodyPr>
            <a:normAutofit fontScale="85000" lnSpcReduction="20000"/>
          </a:bodyPr>
          <a:lstStyle/>
          <a:p>
            <a:pPr marL="0" indent="0">
              <a:buNone/>
            </a:pPr>
            <a:r>
              <a:rPr lang="en-US" dirty="0" smtClean="0"/>
              <a:t>Text Based Protocol:</a:t>
            </a:r>
          </a:p>
          <a:p>
            <a:pPr marL="514350" indent="-514350">
              <a:buFont typeface="+mj-lt"/>
              <a:buAutoNum type="arabicPeriod"/>
            </a:pPr>
            <a:r>
              <a:rPr lang="en-US" dirty="0" smtClean="0"/>
              <a:t>What information was most compelling from the article?</a:t>
            </a:r>
          </a:p>
          <a:p>
            <a:pPr marL="514350" indent="-514350">
              <a:buFont typeface="+mj-lt"/>
              <a:buAutoNum type="arabicPeriod"/>
            </a:pPr>
            <a:endParaRPr lang="en-US" dirty="0" smtClean="0"/>
          </a:p>
          <a:p>
            <a:pPr marL="514350" indent="-514350">
              <a:buAutoNum type="arabicPeriod"/>
            </a:pPr>
            <a:r>
              <a:rPr lang="en-US" dirty="0" smtClean="0"/>
              <a:t>Which elements of formative assessment, if any, are habitual in your work?</a:t>
            </a:r>
          </a:p>
          <a:p>
            <a:pPr marL="514350" indent="-514350">
              <a:buAutoNum type="arabicPeriod"/>
            </a:pPr>
            <a:endParaRPr lang="en-US" dirty="0" smtClean="0"/>
          </a:p>
          <a:p>
            <a:pPr marL="514350" indent="-514350">
              <a:buAutoNum type="arabicPeriod"/>
            </a:pPr>
            <a:r>
              <a:rPr lang="en-US" dirty="0" smtClean="0"/>
              <a:t>Which elements of formative assessment do you still have to be deliberate and intentional about?</a:t>
            </a:r>
          </a:p>
          <a:p>
            <a:pPr marL="0" indent="0">
              <a:buNone/>
            </a:pPr>
            <a:endParaRPr lang="en-US" dirty="0" smtClean="0"/>
          </a:p>
          <a:p>
            <a:pPr marL="514350" indent="-514350">
              <a:buAutoNum type="arabicPeriod"/>
            </a:pPr>
            <a:r>
              <a:rPr lang="en-US" dirty="0" smtClean="0"/>
              <a:t>In the conclusion it states, “the support of colleagues is essential”.  How can we support colleagues with this transition?</a:t>
            </a:r>
            <a:endParaRPr lang="en-US" dirty="0"/>
          </a:p>
        </p:txBody>
      </p:sp>
      <p:sp>
        <p:nvSpPr>
          <p:cNvPr id="3" name="Title 2"/>
          <p:cNvSpPr>
            <a:spLocks noGrp="1"/>
          </p:cNvSpPr>
          <p:nvPr>
            <p:ph type="title"/>
          </p:nvPr>
        </p:nvSpPr>
        <p:spPr/>
        <p:txBody>
          <a:bodyPr>
            <a:normAutofit fontScale="90000"/>
          </a:bodyPr>
          <a:lstStyle/>
          <a:p>
            <a:r>
              <a:rPr lang="en-US" dirty="0" smtClean="0"/>
              <a:t>Strategies for Effective Formative Assessment…</a:t>
            </a:r>
            <a:endParaRPr lang="en-US" dirty="0"/>
          </a:p>
        </p:txBody>
      </p:sp>
    </p:spTree>
    <p:extLst>
      <p:ext uri="{BB962C8B-B14F-4D97-AF65-F5344CB8AC3E}">
        <p14:creationId xmlns:p14="http://schemas.microsoft.com/office/powerpoint/2010/main" val="3832397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371600" y="990600"/>
            <a:ext cx="8382000" cy="868363"/>
          </a:xfrm>
        </p:spPr>
        <p:txBody>
          <a:bodyPr/>
          <a:lstStyle/>
          <a:p>
            <a:pPr algn="l"/>
            <a:r>
              <a:rPr lang="en-US" smtClean="0">
                <a:solidFill>
                  <a:schemeClr val="bg1"/>
                </a:solidFill>
                <a:latin typeface="Impact" pitchFamily="34" charset="0"/>
                <a:cs typeface="Calibri" pitchFamily="34" charset="0"/>
              </a:rPr>
              <a:t>CCSSM Instructional Shifts </a:t>
            </a:r>
          </a:p>
        </p:txBody>
      </p:sp>
      <p:sp>
        <p:nvSpPr>
          <p:cNvPr id="75779" name="Rectangle 3"/>
          <p:cNvSpPr>
            <a:spLocks noGrp="1" noChangeArrowheads="1"/>
          </p:cNvSpPr>
          <p:nvPr>
            <p:ph type="body" idx="1"/>
          </p:nvPr>
        </p:nvSpPr>
        <p:spPr>
          <a:xfrm>
            <a:off x="1447800" y="1905000"/>
            <a:ext cx="8153400" cy="4525963"/>
          </a:xfrm>
        </p:spPr>
        <p:txBody>
          <a:bodyPr/>
          <a:lstStyle/>
          <a:p>
            <a:pPr marL="0" indent="0">
              <a:lnSpc>
                <a:spcPct val="110000"/>
              </a:lnSpc>
              <a:spcBef>
                <a:spcPct val="0"/>
              </a:spcBef>
              <a:spcAft>
                <a:spcPts val="600"/>
              </a:spcAft>
              <a:buFont typeface="Arial" pitchFamily="34" charset="0"/>
              <a:buNone/>
            </a:pPr>
            <a:endParaRPr lang="en-US" sz="800" dirty="0" smtClean="0">
              <a:latin typeface="Helvetica" charset="0"/>
            </a:endParaRPr>
          </a:p>
          <a:p>
            <a:pPr marL="0" indent="0">
              <a:lnSpc>
                <a:spcPct val="110000"/>
              </a:lnSpc>
              <a:spcBef>
                <a:spcPct val="0"/>
              </a:spcBef>
              <a:spcAft>
                <a:spcPts val="600"/>
              </a:spcAft>
            </a:pPr>
            <a:r>
              <a:rPr lang="en-US" sz="3600" dirty="0" smtClean="0">
                <a:latin typeface="Calibri" pitchFamily="34" charset="0"/>
                <a:cs typeface="Calibri" pitchFamily="34" charset="0"/>
              </a:rPr>
              <a:t>Focus</a:t>
            </a:r>
          </a:p>
          <a:p>
            <a:pPr marL="0" indent="0">
              <a:lnSpc>
                <a:spcPct val="110000"/>
              </a:lnSpc>
              <a:spcBef>
                <a:spcPct val="0"/>
              </a:spcBef>
              <a:spcAft>
                <a:spcPts val="600"/>
              </a:spcAft>
            </a:pPr>
            <a:r>
              <a:rPr lang="en-US" sz="3600" dirty="0" smtClean="0">
                <a:latin typeface="Calibri" pitchFamily="34" charset="0"/>
                <a:cs typeface="Calibri" pitchFamily="34" charset="0"/>
              </a:rPr>
              <a:t>Coherence </a:t>
            </a:r>
          </a:p>
          <a:p>
            <a:pPr marL="0" indent="0">
              <a:lnSpc>
                <a:spcPct val="110000"/>
              </a:lnSpc>
              <a:spcBef>
                <a:spcPct val="0"/>
              </a:spcBef>
              <a:spcAft>
                <a:spcPts val="600"/>
              </a:spcAft>
            </a:pPr>
            <a:r>
              <a:rPr lang="en-US" sz="3600" dirty="0" smtClean="0">
                <a:latin typeface="Calibri" pitchFamily="34" charset="0"/>
                <a:cs typeface="Calibri" pitchFamily="34" charset="0"/>
              </a:rPr>
              <a:t>Procedural Skill/Fluency </a:t>
            </a:r>
          </a:p>
          <a:p>
            <a:pPr marL="0" indent="0">
              <a:lnSpc>
                <a:spcPct val="110000"/>
              </a:lnSpc>
              <a:spcBef>
                <a:spcPct val="0"/>
              </a:spcBef>
              <a:spcAft>
                <a:spcPts val="600"/>
              </a:spcAft>
            </a:pPr>
            <a:r>
              <a:rPr lang="en-US" sz="3600" dirty="0" smtClean="0">
                <a:latin typeface="Calibri" pitchFamily="34" charset="0"/>
                <a:cs typeface="Calibri" pitchFamily="34" charset="0"/>
              </a:rPr>
              <a:t>Conceptual Understanding</a:t>
            </a:r>
          </a:p>
          <a:p>
            <a:pPr marL="0" indent="0">
              <a:lnSpc>
                <a:spcPct val="110000"/>
              </a:lnSpc>
              <a:spcBef>
                <a:spcPct val="0"/>
              </a:spcBef>
              <a:spcAft>
                <a:spcPts val="600"/>
              </a:spcAft>
            </a:pPr>
            <a:r>
              <a:rPr lang="en-US" sz="3600" dirty="0" smtClean="0">
                <a:latin typeface="Calibri" pitchFamily="34" charset="0"/>
                <a:cs typeface="Calibri" pitchFamily="34" charset="0"/>
              </a:rPr>
              <a:t>Application</a:t>
            </a:r>
          </a:p>
          <a:p>
            <a:pPr marL="0" indent="0">
              <a:lnSpc>
                <a:spcPct val="110000"/>
              </a:lnSpc>
              <a:spcBef>
                <a:spcPct val="0"/>
              </a:spcBef>
              <a:spcAft>
                <a:spcPts val="600"/>
              </a:spcAft>
              <a:buNone/>
            </a:pPr>
            <a:r>
              <a:rPr lang="en-US" sz="3600" dirty="0" smtClean="0">
                <a:latin typeface="Calibri" pitchFamily="34" charset="0"/>
                <a:cs typeface="Calibri" pitchFamily="34" charset="0"/>
              </a:rPr>
              <a:t>       with equal intensity</a:t>
            </a:r>
          </a:p>
        </p:txBody>
      </p:sp>
      <p:sp>
        <p:nvSpPr>
          <p:cNvPr id="2" name="Right Brace 1"/>
          <p:cNvSpPr/>
          <p:nvPr/>
        </p:nvSpPr>
        <p:spPr>
          <a:xfrm>
            <a:off x="6553200" y="3581400"/>
            <a:ext cx="914400" cy="2590800"/>
          </a:xfrm>
          <a:prstGeom prst="rightBrace">
            <a:avLst>
              <a:gd name="adj1" fmla="val 8333"/>
              <a:gd name="adj2" fmla="val 51157"/>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n-US" dirty="0"/>
          </a:p>
        </p:txBody>
      </p:sp>
      <p:sp>
        <p:nvSpPr>
          <p:cNvPr id="75781" name="TextBox 2"/>
          <p:cNvSpPr txBox="1">
            <a:spLocks noChangeArrowheads="1"/>
          </p:cNvSpPr>
          <p:nvPr/>
        </p:nvSpPr>
        <p:spPr bwMode="auto">
          <a:xfrm>
            <a:off x="7543800" y="4495800"/>
            <a:ext cx="1295400" cy="646112"/>
          </a:xfrm>
          <a:prstGeom prst="rect">
            <a:avLst/>
          </a:prstGeom>
          <a:noFill/>
          <a:ln w="9525">
            <a:noFill/>
            <a:miter lim="800000"/>
            <a:headEnd/>
            <a:tailEnd/>
          </a:ln>
        </p:spPr>
        <p:txBody>
          <a:bodyPr wrap="square">
            <a:spAutoFit/>
          </a:bodyPr>
          <a:lstStyle/>
          <a:p>
            <a:r>
              <a:rPr lang="en-US" sz="3600" dirty="0">
                <a:latin typeface="Calibri" pitchFamily="34" charset="0"/>
                <a:cs typeface="Calibri" pitchFamily="34" charset="0"/>
              </a:rPr>
              <a:t>Rigor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1981200"/>
            <a:ext cx="7543800" cy="4572000"/>
          </a:xfrm>
        </p:spPr>
        <p:txBody>
          <a:bodyPr>
            <a:normAutofit fontScale="92500" lnSpcReduction="10000"/>
          </a:bodyPr>
          <a:lstStyle/>
          <a:p>
            <a:pPr marL="514350" indent="-514350">
              <a:buAutoNum type="arabicPeriod"/>
            </a:pPr>
            <a:r>
              <a:rPr lang="en-US" dirty="0" smtClean="0"/>
              <a:t>Make sense of problems and persevere in solving them.</a:t>
            </a:r>
          </a:p>
          <a:p>
            <a:pPr marL="514350" indent="-514350">
              <a:buAutoNum type="arabicPeriod"/>
            </a:pPr>
            <a:r>
              <a:rPr lang="en-US" dirty="0" smtClean="0"/>
              <a:t>Reason abstractly and quantitatively.</a:t>
            </a:r>
          </a:p>
          <a:p>
            <a:pPr marL="514350" indent="-514350">
              <a:buAutoNum type="arabicPeriod"/>
            </a:pPr>
            <a:r>
              <a:rPr lang="en-US" dirty="0" smtClean="0"/>
              <a:t>Construct viable arguments and critique the reasoning of others.</a:t>
            </a:r>
          </a:p>
          <a:p>
            <a:pPr marL="514350" indent="-514350">
              <a:buAutoNum type="arabicPeriod"/>
            </a:pPr>
            <a:r>
              <a:rPr lang="en-US" dirty="0" smtClean="0"/>
              <a:t>Model with mathematics.</a:t>
            </a:r>
          </a:p>
          <a:p>
            <a:pPr marL="514350" indent="-514350">
              <a:buAutoNum type="arabicPeriod"/>
            </a:pPr>
            <a:r>
              <a:rPr lang="en-US" dirty="0" smtClean="0"/>
              <a:t>Use appropriate tools strategically.</a:t>
            </a:r>
          </a:p>
          <a:p>
            <a:pPr marL="514350" indent="-514350">
              <a:buAutoNum type="arabicPeriod"/>
            </a:pPr>
            <a:r>
              <a:rPr lang="en-US" dirty="0" smtClean="0"/>
              <a:t>Attend to precision.</a:t>
            </a:r>
          </a:p>
          <a:p>
            <a:pPr marL="514350" indent="-514350">
              <a:buAutoNum type="arabicPeriod"/>
            </a:pPr>
            <a:r>
              <a:rPr lang="en-US" dirty="0" smtClean="0"/>
              <a:t>Look for and make us of structure.</a:t>
            </a:r>
          </a:p>
          <a:p>
            <a:pPr marL="514350" indent="-514350">
              <a:buAutoNum type="arabicPeriod"/>
            </a:pPr>
            <a:r>
              <a:rPr lang="en-US" dirty="0" smtClean="0"/>
              <a:t>Look for and express regularity in repeated reasoning.</a:t>
            </a:r>
            <a:endParaRPr lang="en-US" dirty="0"/>
          </a:p>
        </p:txBody>
      </p:sp>
      <p:sp>
        <p:nvSpPr>
          <p:cNvPr id="3" name="Title 2"/>
          <p:cNvSpPr>
            <a:spLocks noGrp="1"/>
          </p:cNvSpPr>
          <p:nvPr>
            <p:ph type="title"/>
          </p:nvPr>
        </p:nvSpPr>
        <p:spPr/>
        <p:txBody>
          <a:bodyPr>
            <a:normAutofit/>
          </a:bodyPr>
          <a:lstStyle/>
          <a:p>
            <a:r>
              <a:rPr lang="en-US" dirty="0" smtClean="0"/>
              <a:t>Standards For Mathematical Practice</a:t>
            </a:r>
            <a:endParaRPr lang="en-US" dirty="0"/>
          </a:p>
        </p:txBody>
      </p:sp>
    </p:spTree>
    <p:extLst>
      <p:ext uri="{BB962C8B-B14F-4D97-AF65-F5344CB8AC3E}">
        <p14:creationId xmlns:p14="http://schemas.microsoft.com/office/powerpoint/2010/main" val="1586862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28800"/>
            <a:ext cx="9144000" cy="502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600" y="990600"/>
            <a:ext cx="8001000" cy="838200"/>
          </a:xfrm>
        </p:spPr>
        <p:txBody>
          <a:bodyPr>
            <a:noAutofit/>
          </a:bodyPr>
          <a:lstStyle/>
          <a:p>
            <a:pPr algn="l"/>
            <a:r>
              <a:rPr lang="en-US" dirty="0" smtClean="0">
                <a:solidFill>
                  <a:schemeClr val="bg1"/>
                </a:solidFill>
                <a:latin typeface="Impact" pitchFamily="34" charset="0"/>
              </a:rPr>
              <a:t>SBAC Math Assessment Claims</a:t>
            </a:r>
            <a:endParaRPr lang="en-US" dirty="0">
              <a:solidFill>
                <a:schemeClr val="bg1"/>
              </a:solidFill>
              <a:latin typeface="Impact" pitchFamily="34" charset="0"/>
            </a:endParaRPr>
          </a:p>
        </p:txBody>
      </p:sp>
      <p:graphicFrame>
        <p:nvGraphicFramePr>
          <p:cNvPr id="17" name="Diagram 16"/>
          <p:cNvGraphicFramePr/>
          <p:nvPr>
            <p:extLst>
              <p:ext uri="{D42A27DB-BD31-4B8C-83A1-F6EECF244321}">
                <p14:modId xmlns:p14="http://schemas.microsoft.com/office/powerpoint/2010/main" val="3196047761"/>
              </p:ext>
            </p:extLst>
          </p:nvPr>
        </p:nvGraphicFramePr>
        <p:xfrm>
          <a:off x="152400" y="1828800"/>
          <a:ext cx="8763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ounded Rectangle 18"/>
          <p:cNvSpPr/>
          <p:nvPr/>
        </p:nvSpPr>
        <p:spPr>
          <a:xfrm>
            <a:off x="3258588" y="3048000"/>
            <a:ext cx="5580611" cy="1219200"/>
          </a:xfrm>
          <a:prstGeom prst="roundRect">
            <a:avLst/>
          </a:prstGeom>
          <a:solidFill>
            <a:schemeClr val="bg1">
              <a:lumMod val="8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2000" dirty="0" smtClean="0">
                <a:solidFill>
                  <a:schemeClr val="tx1"/>
                </a:solidFill>
                <a:latin typeface="Calibri" pitchFamily="34" charset="0"/>
                <a:cs typeface="Calibri" pitchFamily="34" charset="0"/>
              </a:rPr>
              <a:t>“Students can solve a </a:t>
            </a:r>
            <a:r>
              <a:rPr lang="en-US" sz="2000" dirty="0" smtClean="0">
                <a:solidFill>
                  <a:srgbClr val="FF0000"/>
                </a:solidFill>
                <a:latin typeface="Calibri" pitchFamily="34" charset="0"/>
                <a:cs typeface="Calibri" pitchFamily="34" charset="0"/>
              </a:rPr>
              <a:t>range </a:t>
            </a:r>
            <a:r>
              <a:rPr lang="en-US" sz="2000" dirty="0" smtClean="0">
                <a:solidFill>
                  <a:schemeClr val="tx1"/>
                </a:solidFill>
                <a:latin typeface="Calibri" pitchFamily="34" charset="0"/>
                <a:cs typeface="Calibri" pitchFamily="34" charset="0"/>
              </a:rPr>
              <a:t>of </a:t>
            </a:r>
            <a:r>
              <a:rPr lang="en-US" sz="2000" dirty="0" smtClean="0">
                <a:solidFill>
                  <a:srgbClr val="FF0000"/>
                </a:solidFill>
                <a:latin typeface="Calibri" pitchFamily="34" charset="0"/>
                <a:cs typeface="Calibri" pitchFamily="34" charset="0"/>
              </a:rPr>
              <a:t>complex</a:t>
            </a:r>
            <a:r>
              <a:rPr lang="en-US" sz="2000" dirty="0" smtClean="0">
                <a:solidFill>
                  <a:schemeClr val="tx1"/>
                </a:solidFill>
                <a:latin typeface="Calibri" pitchFamily="34" charset="0"/>
                <a:cs typeface="Calibri" pitchFamily="34" charset="0"/>
              </a:rPr>
              <a:t> well-posed problems in pure and applied mathematics, making productive use of </a:t>
            </a:r>
            <a:r>
              <a:rPr lang="en-US" sz="2000" dirty="0" smtClean="0">
                <a:solidFill>
                  <a:srgbClr val="FF0000"/>
                </a:solidFill>
                <a:latin typeface="Calibri" pitchFamily="34" charset="0"/>
                <a:cs typeface="Calibri" pitchFamily="34" charset="0"/>
              </a:rPr>
              <a:t>knowledge</a:t>
            </a:r>
            <a:r>
              <a:rPr lang="en-US" sz="2000" dirty="0" smtClean="0">
                <a:solidFill>
                  <a:schemeClr val="tx1"/>
                </a:solidFill>
                <a:latin typeface="Calibri" pitchFamily="34" charset="0"/>
                <a:cs typeface="Calibri" pitchFamily="34" charset="0"/>
              </a:rPr>
              <a:t> and </a:t>
            </a:r>
            <a:r>
              <a:rPr lang="en-US" sz="2000" dirty="0" smtClean="0">
                <a:solidFill>
                  <a:srgbClr val="FF0000"/>
                </a:solidFill>
                <a:latin typeface="Calibri" pitchFamily="34" charset="0"/>
                <a:cs typeface="Calibri" pitchFamily="34" charset="0"/>
              </a:rPr>
              <a:t>problem-solving strategies</a:t>
            </a:r>
            <a:r>
              <a:rPr lang="en-US" sz="2000" dirty="0" smtClean="0">
                <a:solidFill>
                  <a:schemeClr val="tx1"/>
                </a:solidFill>
                <a:latin typeface="Calibri" pitchFamily="34" charset="0"/>
                <a:cs typeface="Calibri" pitchFamily="34" charset="0"/>
              </a:rPr>
              <a:t>.”</a:t>
            </a:r>
            <a:endParaRPr lang="en-US" sz="20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8573524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Mathematics Preliminary Summative Assessment Blueprint</a:t>
            </a:r>
          </a:p>
          <a:p>
            <a:pPr marL="0" indent="0">
              <a:buNone/>
            </a:pPr>
            <a:r>
              <a:rPr lang="en-US" dirty="0"/>
              <a:t> </a:t>
            </a:r>
            <a:r>
              <a:rPr lang="en-US" dirty="0" smtClean="0"/>
              <a:t>  - Target Sampling Grade 6</a:t>
            </a:r>
          </a:p>
          <a:p>
            <a:pPr marL="0" indent="0">
              <a:buNone/>
            </a:pPr>
            <a:r>
              <a:rPr lang="en-US" dirty="0"/>
              <a:t> </a:t>
            </a:r>
            <a:r>
              <a:rPr lang="en-US" dirty="0" smtClean="0"/>
              <a:t>  - Target Sampling Grade 7</a:t>
            </a:r>
          </a:p>
          <a:p>
            <a:pPr marL="0" indent="0">
              <a:buNone/>
            </a:pPr>
            <a:r>
              <a:rPr lang="en-US" dirty="0"/>
              <a:t> </a:t>
            </a:r>
            <a:r>
              <a:rPr lang="en-US" dirty="0" smtClean="0"/>
              <a:t> </a:t>
            </a:r>
          </a:p>
          <a:p>
            <a:pPr marL="0" indent="0">
              <a:buNone/>
            </a:pPr>
            <a:endParaRPr lang="en-US" dirty="0"/>
          </a:p>
          <a:p>
            <a:r>
              <a:rPr lang="en-US" dirty="0" smtClean="0"/>
              <a:t>Claim Column – Assessment Targets</a:t>
            </a:r>
          </a:p>
          <a:p>
            <a:r>
              <a:rPr lang="en-US" dirty="0" smtClean="0"/>
              <a:t>DOK Column – Hess Cognitive Rigor Matrix</a:t>
            </a:r>
          </a:p>
          <a:p>
            <a:r>
              <a:rPr lang="en-US" dirty="0" smtClean="0"/>
              <a:t>What do you notice? </a:t>
            </a:r>
            <a:r>
              <a:rPr lang="en-US" dirty="0"/>
              <a:t>W</a:t>
            </a:r>
            <a:r>
              <a:rPr lang="en-US" dirty="0" smtClean="0"/>
              <a:t>onder?</a:t>
            </a:r>
          </a:p>
        </p:txBody>
      </p:sp>
      <p:sp>
        <p:nvSpPr>
          <p:cNvPr id="3" name="Title 2"/>
          <p:cNvSpPr>
            <a:spLocks noGrp="1"/>
          </p:cNvSpPr>
          <p:nvPr>
            <p:ph type="title"/>
          </p:nvPr>
        </p:nvSpPr>
        <p:spPr/>
        <p:txBody>
          <a:bodyPr/>
          <a:lstStyle/>
          <a:p>
            <a:r>
              <a:rPr lang="en-US" dirty="0" smtClean="0"/>
              <a:t>Next Generation Assessment</a:t>
            </a:r>
            <a:endParaRPr lang="en-US" dirty="0"/>
          </a:p>
        </p:txBody>
      </p:sp>
    </p:spTree>
    <p:extLst>
      <p:ext uri="{BB962C8B-B14F-4D97-AF65-F5344CB8AC3E}">
        <p14:creationId xmlns:p14="http://schemas.microsoft.com/office/powerpoint/2010/main" val="76662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1981200"/>
            <a:ext cx="7696200" cy="4648200"/>
          </a:xfrm>
        </p:spPr>
        <p:txBody>
          <a:bodyPr>
            <a:normAutofit fontScale="92500" lnSpcReduction="20000"/>
          </a:bodyPr>
          <a:lstStyle/>
          <a:p>
            <a:r>
              <a:rPr lang="en-US" dirty="0" smtClean="0"/>
              <a:t>Examine the sample assessment items.</a:t>
            </a:r>
          </a:p>
          <a:p>
            <a:pPr marL="0" indent="0">
              <a:buNone/>
            </a:pPr>
            <a:r>
              <a:rPr lang="en-US" dirty="0"/>
              <a:t> </a:t>
            </a:r>
            <a:r>
              <a:rPr lang="en-US" dirty="0" smtClean="0"/>
              <a:t>  - connections to the claims and Standards for</a:t>
            </a:r>
          </a:p>
          <a:p>
            <a:pPr marL="0" indent="0">
              <a:buNone/>
            </a:pPr>
            <a:r>
              <a:rPr lang="en-US" dirty="0"/>
              <a:t> </a:t>
            </a:r>
            <a:r>
              <a:rPr lang="en-US" dirty="0" smtClean="0"/>
              <a:t>    Mathematical Practice and Instructional </a:t>
            </a:r>
          </a:p>
          <a:p>
            <a:pPr marL="0" indent="0">
              <a:buNone/>
            </a:pPr>
            <a:r>
              <a:rPr lang="en-US" dirty="0"/>
              <a:t> </a:t>
            </a:r>
            <a:r>
              <a:rPr lang="en-US" dirty="0" smtClean="0"/>
              <a:t>    </a:t>
            </a:r>
            <a:r>
              <a:rPr lang="en-US" dirty="0"/>
              <a:t>Shifts</a:t>
            </a:r>
          </a:p>
          <a:p>
            <a:pPr marL="0" indent="0">
              <a:buNone/>
            </a:pPr>
            <a:r>
              <a:rPr lang="en-US" dirty="0" smtClean="0"/>
              <a:t>   - implications for instructional practice, </a:t>
            </a:r>
          </a:p>
          <a:p>
            <a:pPr marL="0" indent="0">
              <a:buNone/>
            </a:pPr>
            <a:r>
              <a:rPr lang="en-US" dirty="0"/>
              <a:t> </a:t>
            </a:r>
            <a:r>
              <a:rPr lang="en-US" dirty="0" smtClean="0"/>
              <a:t>    lesson design and delivery</a:t>
            </a:r>
          </a:p>
          <a:p>
            <a:pPr marL="0" indent="0">
              <a:buNone/>
            </a:pPr>
            <a:endParaRPr lang="en-US" dirty="0"/>
          </a:p>
          <a:p>
            <a:pPr marL="0" indent="0">
              <a:buNone/>
            </a:pPr>
            <a:r>
              <a:rPr lang="en-US" dirty="0" smtClean="0">
                <a:hlinkClick r:id="rId3"/>
              </a:rPr>
              <a:t>www.smarterbalanced.org</a:t>
            </a:r>
            <a:endParaRPr lang="en-US" dirty="0" smtClean="0"/>
          </a:p>
          <a:p>
            <a:pPr>
              <a:buFontTx/>
              <a:buChar char="-"/>
            </a:pPr>
            <a:r>
              <a:rPr lang="en-US" dirty="0" smtClean="0"/>
              <a:t>Smarter balanced assessments</a:t>
            </a:r>
          </a:p>
          <a:p>
            <a:pPr>
              <a:buFontTx/>
              <a:buChar char="-"/>
            </a:pPr>
            <a:r>
              <a:rPr lang="en-US" dirty="0" smtClean="0"/>
              <a:t>Sample items and performance tasks</a:t>
            </a:r>
          </a:p>
          <a:p>
            <a:pPr>
              <a:buFontTx/>
              <a:buChar char="-"/>
            </a:pPr>
            <a:r>
              <a:rPr lang="en-US" dirty="0" smtClean="0"/>
              <a:t>Mathematics</a:t>
            </a:r>
          </a:p>
          <a:p>
            <a:pPr>
              <a:buFontTx/>
              <a:buChar char="-"/>
            </a:pPr>
            <a:r>
              <a:rPr lang="en-US" dirty="0" smtClean="0"/>
              <a:t>Items and About this item</a:t>
            </a:r>
          </a:p>
          <a:p>
            <a:pPr>
              <a:buFontTx/>
              <a:buChar char="-"/>
            </a:pPr>
            <a:endParaRPr lang="en-US" dirty="0"/>
          </a:p>
        </p:txBody>
      </p:sp>
      <p:sp>
        <p:nvSpPr>
          <p:cNvPr id="3" name="Title 2"/>
          <p:cNvSpPr>
            <a:spLocks noGrp="1"/>
          </p:cNvSpPr>
          <p:nvPr>
            <p:ph type="title"/>
          </p:nvPr>
        </p:nvSpPr>
        <p:spPr/>
        <p:txBody>
          <a:bodyPr/>
          <a:lstStyle/>
          <a:p>
            <a:r>
              <a:rPr lang="en-US" dirty="0" smtClean="0"/>
              <a:t>Smarter Balanced Assessment</a:t>
            </a:r>
            <a:endParaRPr lang="en-US" dirty="0"/>
          </a:p>
        </p:txBody>
      </p:sp>
    </p:spTree>
    <p:extLst>
      <p:ext uri="{BB962C8B-B14F-4D97-AF65-F5344CB8AC3E}">
        <p14:creationId xmlns:p14="http://schemas.microsoft.com/office/powerpoint/2010/main" val="86318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Work with a partner to:</a:t>
            </a:r>
          </a:p>
          <a:p>
            <a:pPr marL="0" indent="0">
              <a:buNone/>
            </a:pPr>
            <a:endParaRPr lang="en-US" dirty="0"/>
          </a:p>
          <a:p>
            <a:pPr marL="0" indent="0">
              <a:buNone/>
            </a:pPr>
            <a:r>
              <a:rPr lang="en-US" dirty="0" smtClean="0"/>
              <a:t>- Provide feedback that moves learning</a:t>
            </a:r>
          </a:p>
          <a:p>
            <a:pPr marL="0" indent="0">
              <a:buNone/>
            </a:pPr>
            <a:r>
              <a:rPr lang="en-US" dirty="0"/>
              <a:t> </a:t>
            </a:r>
            <a:r>
              <a:rPr lang="en-US" dirty="0" smtClean="0"/>
              <a:t> </a:t>
            </a:r>
            <a:r>
              <a:rPr lang="en-US" dirty="0"/>
              <a:t>forward by forcing students to </a:t>
            </a:r>
            <a:r>
              <a:rPr lang="en-US" dirty="0" smtClean="0"/>
              <a:t>engage</a:t>
            </a:r>
          </a:p>
          <a:p>
            <a:pPr marL="0" indent="0">
              <a:buNone/>
            </a:pPr>
            <a:r>
              <a:rPr lang="en-US" dirty="0"/>
              <a:t> </a:t>
            </a:r>
            <a:r>
              <a:rPr lang="en-US" dirty="0" smtClean="0"/>
              <a:t> </a:t>
            </a:r>
            <a:r>
              <a:rPr lang="en-US" dirty="0"/>
              <a:t>cognitively with their work.</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Examining Student Work </a:t>
            </a:r>
            <a:endParaRPr lang="en-US" dirty="0"/>
          </a:p>
        </p:txBody>
      </p:sp>
    </p:spTree>
    <p:extLst>
      <p:ext uri="{BB962C8B-B14F-4D97-AF65-F5344CB8AC3E}">
        <p14:creationId xmlns:p14="http://schemas.microsoft.com/office/powerpoint/2010/main" val="3932985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smtClean="0"/>
              <a:t>There are 3 main features to developing good questions:</a:t>
            </a:r>
          </a:p>
          <a:p>
            <a:pPr marL="514350" indent="-514350">
              <a:buAutoNum type="arabicPeriod"/>
            </a:pPr>
            <a:r>
              <a:rPr lang="en-US" dirty="0" smtClean="0"/>
              <a:t>They require more than remembering a fact or reproducing a skill.</a:t>
            </a:r>
          </a:p>
          <a:p>
            <a:pPr marL="514350" indent="-514350">
              <a:buAutoNum type="arabicPeriod"/>
            </a:pPr>
            <a:endParaRPr lang="en-US" dirty="0" smtClean="0"/>
          </a:p>
          <a:p>
            <a:pPr marL="514350" indent="-514350">
              <a:buAutoNum type="arabicPeriod"/>
            </a:pPr>
            <a:r>
              <a:rPr lang="en-US" dirty="0" smtClean="0"/>
              <a:t>Students learn by answering the questions, and the teacher learns about each student from the attempt.</a:t>
            </a:r>
          </a:p>
          <a:p>
            <a:pPr marL="514350" indent="-514350">
              <a:buAutoNum type="arabicPeriod"/>
            </a:pPr>
            <a:endParaRPr lang="en-US" dirty="0" smtClean="0"/>
          </a:p>
          <a:p>
            <a:pPr marL="514350" indent="-514350">
              <a:buAutoNum type="arabicPeriod"/>
            </a:pPr>
            <a:r>
              <a:rPr lang="en-US" dirty="0" smtClean="0"/>
              <a:t>There may be several acceptable answers.</a:t>
            </a:r>
          </a:p>
          <a:p>
            <a:pPr marL="0" indent="0" algn="r">
              <a:buNone/>
            </a:pPr>
            <a:endParaRPr lang="en-US" sz="1600" dirty="0" smtClean="0"/>
          </a:p>
          <a:p>
            <a:pPr marL="0" indent="0" algn="r">
              <a:buNone/>
            </a:pPr>
            <a:r>
              <a:rPr lang="en-US" sz="1600" dirty="0" smtClean="0"/>
              <a:t>Sullivan &amp; </a:t>
            </a:r>
            <a:r>
              <a:rPr lang="en-US" sz="1600" dirty="0" err="1" smtClean="0"/>
              <a:t>Lillburn</a:t>
            </a:r>
            <a:r>
              <a:rPr lang="en-US" sz="1600" dirty="0" smtClean="0"/>
              <a:t> 1997 </a:t>
            </a:r>
            <a:endParaRPr lang="en-US" sz="1600" dirty="0"/>
          </a:p>
        </p:txBody>
      </p:sp>
      <p:sp>
        <p:nvSpPr>
          <p:cNvPr id="3" name="Title 2"/>
          <p:cNvSpPr>
            <a:spLocks noGrp="1"/>
          </p:cNvSpPr>
          <p:nvPr>
            <p:ph type="title"/>
          </p:nvPr>
        </p:nvSpPr>
        <p:spPr/>
        <p:txBody>
          <a:bodyPr/>
          <a:lstStyle/>
          <a:p>
            <a:r>
              <a:rPr lang="en-US" dirty="0" smtClean="0"/>
              <a:t>Developing Good Questions</a:t>
            </a:r>
            <a:endParaRPr lang="en-US" dirty="0"/>
          </a:p>
        </p:txBody>
      </p:sp>
    </p:spTree>
    <p:extLst>
      <p:ext uri="{BB962C8B-B14F-4D97-AF65-F5344CB8AC3E}">
        <p14:creationId xmlns:p14="http://schemas.microsoft.com/office/powerpoint/2010/main" val="350312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Participants will explore open ended problems and the use of problem solving strategies.</a:t>
            </a:r>
          </a:p>
          <a:p>
            <a:endParaRPr lang="en-US" dirty="0"/>
          </a:p>
          <a:p>
            <a:r>
              <a:rPr lang="en-US" dirty="0" smtClean="0"/>
              <a:t>Participants will focus on effective feedback and assessment practices.</a:t>
            </a:r>
          </a:p>
          <a:p>
            <a:endParaRPr lang="en-US" dirty="0"/>
          </a:p>
          <a:p>
            <a:r>
              <a:rPr lang="en-US" dirty="0"/>
              <a:t>Participants will apply their knowledge and understanding to develop a lesson.</a:t>
            </a:r>
          </a:p>
          <a:p>
            <a:endParaRPr lang="en-US" dirty="0"/>
          </a:p>
        </p:txBody>
      </p:sp>
      <p:sp>
        <p:nvSpPr>
          <p:cNvPr id="3" name="Title 2"/>
          <p:cNvSpPr>
            <a:spLocks noGrp="1"/>
          </p:cNvSpPr>
          <p:nvPr>
            <p:ph type="title"/>
          </p:nvPr>
        </p:nvSpPr>
        <p:spPr/>
        <p:txBody>
          <a:bodyPr/>
          <a:lstStyle/>
          <a:p>
            <a:r>
              <a:rPr lang="en-US" dirty="0" smtClean="0"/>
              <a:t>Outcomes</a:t>
            </a:r>
            <a:endParaRPr lang="en-US" dirty="0"/>
          </a:p>
        </p:txBody>
      </p:sp>
    </p:spTree>
    <p:extLst>
      <p:ext uri="{BB962C8B-B14F-4D97-AF65-F5344CB8AC3E}">
        <p14:creationId xmlns:p14="http://schemas.microsoft.com/office/powerpoint/2010/main" val="20245994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smtClean="0"/>
              <a:t>Working in a group of 2 or 3</a:t>
            </a:r>
          </a:p>
          <a:p>
            <a:pPr marL="0" indent="0">
              <a:buNone/>
            </a:pPr>
            <a:endParaRPr lang="en-US" dirty="0"/>
          </a:p>
          <a:p>
            <a:pPr marL="514350" indent="-514350">
              <a:buAutoNum type="arabicPeriod"/>
            </a:pPr>
            <a:r>
              <a:rPr lang="en-US" dirty="0" smtClean="0"/>
              <a:t>Select a chapter test or quiz from your</a:t>
            </a:r>
          </a:p>
          <a:p>
            <a:pPr marL="0" indent="0">
              <a:buNone/>
            </a:pPr>
            <a:r>
              <a:rPr lang="en-US" dirty="0" smtClean="0"/>
              <a:t>     text	</a:t>
            </a:r>
          </a:p>
          <a:p>
            <a:pPr marL="514350" indent="-514350">
              <a:buAutoNum type="arabicPeriod" startAt="2"/>
            </a:pPr>
            <a:r>
              <a:rPr lang="en-US" dirty="0" smtClean="0"/>
              <a:t>Choose 3 items to revise</a:t>
            </a:r>
          </a:p>
          <a:p>
            <a:pPr marL="0" indent="0">
              <a:buNone/>
            </a:pPr>
            <a:r>
              <a:rPr lang="en-US" dirty="0" smtClean="0"/>
              <a:t>3.  Display 1 of the items on chart paper</a:t>
            </a:r>
          </a:p>
          <a:p>
            <a:pPr marL="0" indent="0">
              <a:buNone/>
            </a:pPr>
            <a:r>
              <a:rPr lang="en-US" dirty="0"/>
              <a:t> </a:t>
            </a:r>
            <a:r>
              <a:rPr lang="en-US" dirty="0" smtClean="0"/>
              <a:t>   - Show original item</a:t>
            </a:r>
          </a:p>
          <a:p>
            <a:pPr marL="0" indent="0">
              <a:buNone/>
            </a:pPr>
            <a:r>
              <a:rPr lang="en-US" dirty="0"/>
              <a:t> </a:t>
            </a:r>
            <a:r>
              <a:rPr lang="en-US" dirty="0" smtClean="0"/>
              <a:t>   - Show revised item</a:t>
            </a:r>
            <a:endParaRPr lang="en-US" dirty="0"/>
          </a:p>
          <a:p>
            <a:pPr marL="0" indent="0">
              <a:buNone/>
            </a:pPr>
            <a:r>
              <a:rPr lang="en-US" dirty="0" smtClean="0"/>
              <a:t>4.  Gallery Walk with Praise/Question/Polish</a:t>
            </a:r>
            <a:endParaRPr lang="en-US" dirty="0"/>
          </a:p>
        </p:txBody>
      </p:sp>
      <p:sp>
        <p:nvSpPr>
          <p:cNvPr id="3" name="Title 2"/>
          <p:cNvSpPr>
            <a:spLocks noGrp="1"/>
          </p:cNvSpPr>
          <p:nvPr>
            <p:ph type="title"/>
          </p:nvPr>
        </p:nvSpPr>
        <p:spPr/>
        <p:txBody>
          <a:bodyPr/>
          <a:lstStyle/>
          <a:p>
            <a:r>
              <a:rPr lang="en-US" dirty="0" smtClean="0"/>
              <a:t>Open the question up…</a:t>
            </a:r>
            <a:endParaRPr lang="en-US" dirty="0"/>
          </a:p>
        </p:txBody>
      </p:sp>
    </p:spTree>
    <p:extLst>
      <p:ext uri="{BB962C8B-B14F-4D97-AF65-F5344CB8AC3E}">
        <p14:creationId xmlns:p14="http://schemas.microsoft.com/office/powerpoint/2010/main" val="1192005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981200"/>
            <a:ext cx="7239000" cy="4648200"/>
          </a:xfrm>
        </p:spPr>
        <p:txBody>
          <a:bodyPr>
            <a:normAutofit/>
          </a:bodyPr>
          <a:lstStyle/>
          <a:p>
            <a:pPr marL="0" indent="0">
              <a:buNone/>
            </a:pPr>
            <a:r>
              <a:rPr lang="en-US" dirty="0"/>
              <a:t>A</a:t>
            </a:r>
            <a:r>
              <a:rPr lang="en-US" dirty="0" smtClean="0"/>
              <a:t>s the grade level/band teacher leader at your school</a:t>
            </a:r>
            <a:r>
              <a:rPr lang="en-US" dirty="0"/>
              <a:t> </a:t>
            </a:r>
            <a:r>
              <a:rPr lang="en-US" dirty="0" smtClean="0"/>
              <a:t>–</a:t>
            </a:r>
          </a:p>
          <a:p>
            <a:pPr marL="514350" indent="-514350">
              <a:buAutoNum type="arabicPeriod"/>
            </a:pPr>
            <a:r>
              <a:rPr lang="en-US" dirty="0" smtClean="0"/>
              <a:t>Fixed/Growth Mindset</a:t>
            </a:r>
          </a:p>
          <a:p>
            <a:pPr marL="514350" indent="-514350">
              <a:buAutoNum type="arabicPeriod"/>
            </a:pPr>
            <a:r>
              <a:rPr lang="en-US" dirty="0" smtClean="0"/>
              <a:t>Changes in Assessment/Implications for lesson design/instructional practice</a:t>
            </a:r>
          </a:p>
          <a:p>
            <a:pPr marL="0" indent="0">
              <a:buNone/>
            </a:pPr>
            <a:endParaRPr lang="en-US" dirty="0" smtClean="0"/>
          </a:p>
          <a:p>
            <a:pPr marL="0" indent="0">
              <a:buNone/>
            </a:pPr>
            <a:endParaRPr lang="en-US" dirty="0"/>
          </a:p>
          <a:p>
            <a:pPr marL="0" indent="0">
              <a:buNone/>
            </a:pPr>
            <a:r>
              <a:rPr lang="en-US" dirty="0" smtClean="0"/>
              <a:t>Discuss with Principal:</a:t>
            </a:r>
          </a:p>
          <a:p>
            <a:pPr marL="0" indent="0">
              <a:buNone/>
            </a:pPr>
            <a:r>
              <a:rPr lang="en-US" dirty="0"/>
              <a:t>	</a:t>
            </a:r>
            <a:r>
              <a:rPr lang="en-US" dirty="0" smtClean="0"/>
              <a:t>Who? What? When? Where? How?</a:t>
            </a:r>
          </a:p>
          <a:p>
            <a:pPr marL="514350" indent="-514350">
              <a:buAutoNum type="arabicPeriod"/>
            </a:pPr>
            <a:endParaRPr lang="en-US" dirty="0" smtClean="0"/>
          </a:p>
        </p:txBody>
      </p:sp>
      <p:sp>
        <p:nvSpPr>
          <p:cNvPr id="3" name="Title 2"/>
          <p:cNvSpPr>
            <a:spLocks noGrp="1"/>
          </p:cNvSpPr>
          <p:nvPr>
            <p:ph type="title"/>
          </p:nvPr>
        </p:nvSpPr>
        <p:spPr/>
        <p:txBody>
          <a:bodyPr/>
          <a:lstStyle/>
          <a:p>
            <a:r>
              <a:rPr lang="en-US" dirty="0" smtClean="0"/>
              <a:t>Taking It Back</a:t>
            </a:r>
            <a:endParaRPr lang="en-US" dirty="0"/>
          </a:p>
        </p:txBody>
      </p:sp>
    </p:spTree>
    <p:extLst>
      <p:ext uri="{BB962C8B-B14F-4D97-AF65-F5344CB8AC3E}">
        <p14:creationId xmlns:p14="http://schemas.microsoft.com/office/powerpoint/2010/main" val="2693087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90600"/>
            <a:ext cx="7772400" cy="914400"/>
          </a:xfrm>
        </p:spPr>
        <p:txBody>
          <a:bodyPr/>
          <a:lstStyle/>
          <a:p>
            <a:pPr algn="l"/>
            <a:r>
              <a:rPr lang="en-US" dirty="0" smtClean="0">
                <a:solidFill>
                  <a:schemeClr val="bg1"/>
                </a:solidFill>
              </a:rPr>
              <a:t>LUNCH</a:t>
            </a:r>
            <a:endParaRPr lang="en-US" dirty="0">
              <a:solidFill>
                <a:schemeClr val="bg1"/>
              </a:solidFill>
            </a:endParaRPr>
          </a:p>
        </p:txBody>
      </p:sp>
      <p:pic>
        <p:nvPicPr>
          <p:cNvPr id="4" name="Picture 2" descr="C:\Users\jdonlin\AppData\Local\Microsoft\Windows\Temporary Internet Files\Content.IE5\5PBS5039\MP900409273[1].jpg"/>
          <p:cNvPicPr>
            <a:picLocks noGrp="1" noChangeAspect="1" noChangeArrowheads="1"/>
          </p:cNvPicPr>
          <p:nvPr>
            <p:ph idx="1"/>
          </p:nvPr>
        </p:nvPicPr>
        <p:blipFill>
          <a:blip r:embed="rId3"/>
          <a:srcRect/>
          <a:stretch>
            <a:fillRect/>
          </a:stretch>
        </p:blipFill>
        <p:spPr bwMode="auto">
          <a:xfrm>
            <a:off x="1828800" y="2028014"/>
            <a:ext cx="6324599" cy="4098149"/>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Why can’t 48 be the LCM of 18 and 24?</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Find the LCM of 18 and 24.</a:t>
            </a:r>
          </a:p>
          <a:p>
            <a:pPr marL="0" indent="0">
              <a:buNone/>
            </a:pPr>
            <a:endParaRPr lang="en-US" dirty="0"/>
          </a:p>
        </p:txBody>
      </p:sp>
      <p:sp>
        <p:nvSpPr>
          <p:cNvPr id="3" name="Title 2"/>
          <p:cNvSpPr>
            <a:spLocks noGrp="1"/>
          </p:cNvSpPr>
          <p:nvPr>
            <p:ph type="title"/>
          </p:nvPr>
        </p:nvSpPr>
        <p:spPr/>
        <p:txBody>
          <a:bodyPr/>
          <a:lstStyle/>
          <a:p>
            <a:r>
              <a:rPr lang="en-US" dirty="0" smtClean="0"/>
              <a:t>Warm Up</a:t>
            </a:r>
            <a:endParaRPr lang="en-US" dirty="0"/>
          </a:p>
        </p:txBody>
      </p:sp>
    </p:spTree>
    <p:extLst>
      <p:ext uri="{BB962C8B-B14F-4D97-AF65-F5344CB8AC3E}">
        <p14:creationId xmlns:p14="http://schemas.microsoft.com/office/powerpoint/2010/main" val="213666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p:txBody>
      </p:sp>
      <p:sp>
        <p:nvSpPr>
          <p:cNvPr id="3" name="Title 2"/>
          <p:cNvSpPr>
            <a:spLocks noGrp="1"/>
          </p:cNvSpPr>
          <p:nvPr>
            <p:ph type="title"/>
          </p:nvPr>
        </p:nvSpPr>
        <p:spPr/>
        <p:txBody>
          <a:bodyPr/>
          <a:lstStyle/>
          <a:p>
            <a:r>
              <a:rPr lang="en-US" dirty="0" smtClean="0"/>
              <a:t>Collegial Sharing - </a:t>
            </a:r>
            <a:r>
              <a:rPr lang="en-US" dirty="0" err="1" smtClean="0"/>
              <a:t>Wikispace</a:t>
            </a:r>
            <a:endParaRPr lang="en-US" dirty="0"/>
          </a:p>
        </p:txBody>
      </p:sp>
    </p:spTree>
    <p:extLst>
      <p:ext uri="{BB962C8B-B14F-4D97-AF65-F5344CB8AC3E}">
        <p14:creationId xmlns:p14="http://schemas.microsoft.com/office/powerpoint/2010/main" val="39119138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514350" indent="-514350">
              <a:buAutoNum type="arabicPeriod"/>
            </a:pPr>
            <a:r>
              <a:rPr lang="en-US" dirty="0" smtClean="0"/>
              <a:t>Select an upcoming lesson from text resource</a:t>
            </a:r>
          </a:p>
          <a:p>
            <a:pPr marL="514350" indent="-514350">
              <a:buAutoNum type="arabicPeriod"/>
            </a:pPr>
            <a:r>
              <a:rPr lang="en-US" dirty="0" smtClean="0"/>
              <a:t>Unpack the standard(s)</a:t>
            </a:r>
          </a:p>
          <a:p>
            <a:pPr marL="514350" indent="-514350">
              <a:buAutoNum type="arabicPeriod"/>
            </a:pPr>
            <a:r>
              <a:rPr lang="en-US" dirty="0" smtClean="0"/>
              <a:t>Develop/create a common assessment</a:t>
            </a:r>
          </a:p>
          <a:p>
            <a:pPr marL="514350" indent="-514350">
              <a:buAutoNum type="arabicPeriod"/>
            </a:pPr>
            <a:r>
              <a:rPr lang="en-US" dirty="0" smtClean="0"/>
              <a:t>Identify key checkpoints for understanding</a:t>
            </a:r>
          </a:p>
          <a:p>
            <a:pPr marL="514350" indent="-514350">
              <a:buAutoNum type="arabicPeriod"/>
            </a:pPr>
            <a:r>
              <a:rPr lang="en-US" dirty="0" smtClean="0"/>
              <a:t>Select rich task and create 3-5 high quality questions</a:t>
            </a:r>
          </a:p>
          <a:p>
            <a:pPr marL="514350" indent="-514350">
              <a:buAutoNum type="arabicPeriod"/>
            </a:pPr>
            <a:r>
              <a:rPr lang="en-US" dirty="0" smtClean="0"/>
              <a:t>Record on chart paper </a:t>
            </a:r>
          </a:p>
          <a:p>
            <a:pPr marL="514350" indent="-514350">
              <a:buAutoNum type="arabicPeriod"/>
            </a:pPr>
            <a:r>
              <a:rPr lang="en-US" dirty="0" smtClean="0"/>
              <a:t>Gallery Walk – Praise/Question/Polish</a:t>
            </a:r>
          </a:p>
          <a:p>
            <a:pPr marL="514350" indent="-514350">
              <a:buAutoNum type="arabicPeriod"/>
            </a:pPr>
            <a:endParaRPr lang="en-US" dirty="0"/>
          </a:p>
        </p:txBody>
      </p:sp>
      <p:sp>
        <p:nvSpPr>
          <p:cNvPr id="3" name="Title 2"/>
          <p:cNvSpPr>
            <a:spLocks noGrp="1"/>
          </p:cNvSpPr>
          <p:nvPr>
            <p:ph type="title"/>
          </p:nvPr>
        </p:nvSpPr>
        <p:spPr/>
        <p:txBody>
          <a:bodyPr/>
          <a:lstStyle/>
          <a:p>
            <a:r>
              <a:rPr lang="en-US" dirty="0" smtClean="0"/>
              <a:t>Backward Lesson Design Process</a:t>
            </a:r>
            <a:endParaRPr lang="en-US" dirty="0"/>
          </a:p>
        </p:txBody>
      </p:sp>
    </p:spTree>
    <p:extLst>
      <p:ext uri="{BB962C8B-B14F-4D97-AF65-F5344CB8AC3E}">
        <p14:creationId xmlns:p14="http://schemas.microsoft.com/office/powerpoint/2010/main" val="40846177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981200"/>
            <a:ext cx="7239000" cy="4648200"/>
          </a:xfrm>
        </p:spPr>
        <p:txBody>
          <a:bodyPr>
            <a:normAutofit/>
          </a:bodyPr>
          <a:lstStyle/>
          <a:p>
            <a:pPr marL="0" indent="0">
              <a:buNone/>
            </a:pPr>
            <a:r>
              <a:rPr lang="en-US" dirty="0"/>
              <a:t>A</a:t>
            </a:r>
            <a:r>
              <a:rPr lang="en-US" dirty="0" smtClean="0"/>
              <a:t>s the grade level/band teacher leader at your school</a:t>
            </a:r>
            <a:r>
              <a:rPr lang="en-US" dirty="0"/>
              <a:t> </a:t>
            </a:r>
            <a:r>
              <a:rPr lang="en-US" dirty="0" smtClean="0"/>
              <a:t>–</a:t>
            </a:r>
          </a:p>
          <a:p>
            <a:pPr marL="514350" indent="-514350">
              <a:buAutoNum type="arabicPeriod"/>
            </a:pPr>
            <a:r>
              <a:rPr lang="en-US" dirty="0" smtClean="0"/>
              <a:t>Fixed/Growth Mindset</a:t>
            </a:r>
          </a:p>
          <a:p>
            <a:pPr marL="514350" indent="-514350">
              <a:buAutoNum type="arabicPeriod"/>
            </a:pPr>
            <a:r>
              <a:rPr lang="en-US" dirty="0" smtClean="0"/>
              <a:t>Changes in Assessment/Implications for lesson design/instructional practice</a:t>
            </a:r>
          </a:p>
          <a:p>
            <a:pPr marL="514350" indent="-514350">
              <a:buAutoNum type="arabicPeriod"/>
            </a:pPr>
            <a:r>
              <a:rPr lang="en-US" dirty="0" smtClean="0"/>
              <a:t>Backward Lesson Design Process</a:t>
            </a:r>
          </a:p>
          <a:p>
            <a:pPr marL="514350" indent="-514350">
              <a:buAutoNum type="arabicPeriod"/>
            </a:pPr>
            <a:endParaRPr lang="en-US" dirty="0"/>
          </a:p>
          <a:p>
            <a:pPr marL="0" indent="0">
              <a:buNone/>
            </a:pPr>
            <a:r>
              <a:rPr lang="en-US" dirty="0" smtClean="0"/>
              <a:t>Discuss with Principal:</a:t>
            </a:r>
          </a:p>
          <a:p>
            <a:pPr marL="0" indent="0">
              <a:buNone/>
            </a:pPr>
            <a:r>
              <a:rPr lang="en-US" dirty="0"/>
              <a:t>	</a:t>
            </a:r>
            <a:r>
              <a:rPr lang="en-US" dirty="0" smtClean="0"/>
              <a:t>Who? What? When? Where? How?</a:t>
            </a:r>
          </a:p>
          <a:p>
            <a:pPr marL="514350" indent="-514350">
              <a:buAutoNum type="arabicPeriod"/>
            </a:pPr>
            <a:endParaRPr lang="en-US" dirty="0" smtClean="0"/>
          </a:p>
        </p:txBody>
      </p:sp>
      <p:sp>
        <p:nvSpPr>
          <p:cNvPr id="3" name="Title 2"/>
          <p:cNvSpPr>
            <a:spLocks noGrp="1"/>
          </p:cNvSpPr>
          <p:nvPr>
            <p:ph type="title"/>
          </p:nvPr>
        </p:nvSpPr>
        <p:spPr/>
        <p:txBody>
          <a:bodyPr/>
          <a:lstStyle/>
          <a:p>
            <a:r>
              <a:rPr lang="en-US" dirty="0" smtClean="0"/>
              <a:t>Taking It Back</a:t>
            </a:r>
            <a:endParaRPr lang="en-US" dirty="0"/>
          </a:p>
        </p:txBody>
      </p:sp>
    </p:spTree>
    <p:extLst>
      <p:ext uri="{BB962C8B-B14F-4D97-AF65-F5344CB8AC3E}">
        <p14:creationId xmlns:p14="http://schemas.microsoft.com/office/powerpoint/2010/main" val="9220246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“An assessment functions formatively to the extent that evidence about student achievement is elicited, interpreted, and used by teachers, learners, or their peers to make decision about the next steps in instruction that are likely to be better, or better founded, than the decisions they would have made in the absence of that evidence.”</a:t>
            </a:r>
          </a:p>
          <a:p>
            <a:pPr marL="0" indent="0">
              <a:buNone/>
            </a:pPr>
            <a:r>
              <a:rPr lang="en-US" dirty="0"/>
              <a:t> </a:t>
            </a:r>
            <a:r>
              <a:rPr lang="en-US" dirty="0" smtClean="0"/>
              <a:t>                                        </a:t>
            </a:r>
            <a:r>
              <a:rPr lang="en-US" sz="1400" dirty="0" smtClean="0"/>
              <a:t>Dylan </a:t>
            </a:r>
            <a:r>
              <a:rPr lang="en-US" sz="1400" dirty="0" err="1" smtClean="0"/>
              <a:t>Wiliam</a:t>
            </a:r>
            <a:r>
              <a:rPr lang="en-US" sz="1400" dirty="0" smtClean="0"/>
              <a:t> 2011</a:t>
            </a:r>
            <a:endParaRPr lang="en-US" dirty="0" smtClean="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486818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Welcome and introductions</a:t>
            </a:r>
          </a:p>
          <a:p>
            <a:r>
              <a:rPr lang="en-US" dirty="0" smtClean="0"/>
              <a:t>Problem solving strategies in a mathematics classroom</a:t>
            </a:r>
          </a:p>
          <a:p>
            <a:r>
              <a:rPr lang="en-US" dirty="0" smtClean="0"/>
              <a:t>Exploring a fixed versus growth </a:t>
            </a:r>
            <a:r>
              <a:rPr lang="en-US" dirty="0"/>
              <a:t>m</a:t>
            </a:r>
            <a:r>
              <a:rPr lang="en-US" dirty="0" smtClean="0"/>
              <a:t>indset</a:t>
            </a:r>
          </a:p>
          <a:p>
            <a:r>
              <a:rPr lang="en-US" dirty="0" smtClean="0"/>
              <a:t>Investigating effective assessment practices</a:t>
            </a:r>
          </a:p>
          <a:p>
            <a:r>
              <a:rPr lang="en-US" dirty="0" smtClean="0"/>
              <a:t>Looking at student work</a:t>
            </a:r>
          </a:p>
          <a:p>
            <a:r>
              <a:rPr lang="en-US" dirty="0" smtClean="0"/>
              <a:t>Designing a lesson</a:t>
            </a:r>
          </a:p>
          <a:p>
            <a:endParaRPr lang="en-US" dirty="0"/>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126073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Design an open ended warm-up.</a:t>
            </a:r>
          </a:p>
          <a:p>
            <a:r>
              <a:rPr lang="en-US" dirty="0" smtClean="0"/>
              <a:t>What problem solving strategies could students use?</a:t>
            </a:r>
          </a:p>
          <a:p>
            <a:r>
              <a:rPr lang="en-US" dirty="0" smtClean="0"/>
              <a:t>What key questions </a:t>
            </a:r>
            <a:r>
              <a:rPr lang="en-US" dirty="0"/>
              <a:t>c</a:t>
            </a:r>
            <a:r>
              <a:rPr lang="en-US" dirty="0" smtClean="0"/>
              <a:t>ould you ask to deepen the thinking in the classroom?</a:t>
            </a:r>
          </a:p>
          <a:p>
            <a:r>
              <a:rPr lang="en-US" dirty="0" smtClean="0"/>
              <a:t>Record it on half sheet of paper</a:t>
            </a:r>
          </a:p>
          <a:p>
            <a:r>
              <a:rPr lang="en-US" dirty="0" smtClean="0"/>
              <a:t>Prepare to share</a:t>
            </a:r>
          </a:p>
          <a:p>
            <a:endParaRPr lang="en-US" dirty="0"/>
          </a:p>
        </p:txBody>
      </p:sp>
      <p:sp>
        <p:nvSpPr>
          <p:cNvPr id="3" name="Title 2"/>
          <p:cNvSpPr>
            <a:spLocks noGrp="1"/>
          </p:cNvSpPr>
          <p:nvPr>
            <p:ph type="title"/>
          </p:nvPr>
        </p:nvSpPr>
        <p:spPr/>
        <p:txBody>
          <a:bodyPr/>
          <a:lstStyle/>
          <a:p>
            <a:r>
              <a:rPr lang="en-US" dirty="0" smtClean="0"/>
              <a:t>Tomorrow’s Lesson</a:t>
            </a:r>
            <a:endParaRPr lang="en-US" dirty="0"/>
          </a:p>
        </p:txBody>
      </p:sp>
    </p:spTree>
    <p:extLst>
      <p:ext uri="{BB962C8B-B14F-4D97-AF65-F5344CB8AC3E}">
        <p14:creationId xmlns:p14="http://schemas.microsoft.com/office/powerpoint/2010/main" val="514923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Line Up </a:t>
            </a:r>
          </a:p>
          <a:p>
            <a:pPr lvl="1">
              <a:buFontTx/>
              <a:buChar char="-"/>
            </a:pPr>
            <a:r>
              <a:rPr lang="en-US" dirty="0"/>
              <a:t>Line up according to a pre-established criteria. </a:t>
            </a:r>
          </a:p>
          <a:p>
            <a:pPr lvl="1">
              <a:buFontTx/>
              <a:buChar char="-"/>
            </a:pPr>
            <a:r>
              <a:rPr lang="en-US" dirty="0"/>
              <a:t>Can be used to make small groups (fold the line, count off by 4's, etc.)</a:t>
            </a:r>
          </a:p>
          <a:p>
            <a:pPr lvl="1">
              <a:buFontTx/>
              <a:buChar char="-"/>
            </a:pPr>
            <a:r>
              <a:rPr lang="en-US" dirty="0"/>
              <a:t>Promote communication and maximize student-to-student discourse. </a:t>
            </a:r>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670417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8230810" cy="762000"/>
          </a:xfrm>
        </p:spPr>
        <p:txBody>
          <a:bodyPr/>
          <a:lstStyle/>
          <a:p>
            <a:pPr algn="l"/>
            <a:r>
              <a:rPr lang="en-US" b="1" dirty="0" smtClean="0">
                <a:solidFill>
                  <a:srgbClr val="FFFFFF"/>
                </a:solidFill>
              </a:rPr>
              <a:t>Fixed </a:t>
            </a:r>
            <a:r>
              <a:rPr lang="en-US" b="1" dirty="0" err="1" smtClean="0">
                <a:solidFill>
                  <a:srgbClr val="FFFFFF"/>
                </a:solidFill>
              </a:rPr>
              <a:t>vs</a:t>
            </a:r>
            <a:r>
              <a:rPr lang="en-US" b="1" dirty="0" smtClean="0">
                <a:solidFill>
                  <a:srgbClr val="FFFFFF"/>
                </a:solidFill>
              </a:rPr>
              <a:t> Growth Mindset</a:t>
            </a:r>
            <a:endParaRPr lang="en-US" b="1" dirty="0">
              <a:solidFill>
                <a:srgbClr val="FFFFFF"/>
              </a:solidFill>
            </a:endParaRPr>
          </a:p>
        </p:txBody>
      </p:sp>
      <p:sp>
        <p:nvSpPr>
          <p:cNvPr id="3" name="Content Placeholder 2"/>
          <p:cNvSpPr>
            <a:spLocks noGrp="1"/>
          </p:cNvSpPr>
          <p:nvPr>
            <p:ph idx="1"/>
          </p:nvPr>
        </p:nvSpPr>
        <p:spPr>
          <a:xfrm>
            <a:off x="1676400" y="1981200"/>
            <a:ext cx="6934805" cy="4502051"/>
          </a:xfrm>
        </p:spPr>
        <p:txBody>
          <a:bodyPr/>
          <a:lstStyle/>
          <a:p>
            <a:pPr>
              <a:buNone/>
            </a:pPr>
            <a:r>
              <a:rPr lang="en-US" dirty="0" smtClean="0">
                <a:hlinkClick r:id="rId3"/>
              </a:rPr>
              <a:t>Fixed Vs Growth</a:t>
            </a:r>
            <a:endParaRPr lang="en-US" dirty="0" smtClean="0"/>
          </a:p>
          <a:p>
            <a:pPr>
              <a:buNone/>
            </a:pPr>
            <a:endParaRPr lang="en-US" dirty="0"/>
          </a:p>
          <a:p>
            <a:pPr>
              <a:buNone/>
            </a:pPr>
            <a:r>
              <a:rPr lang="en-US" dirty="0" smtClean="0"/>
              <a:t>At your table, construct a Venn diagram that compares a Fixed Mindset to a Growth Mindset.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90600"/>
            <a:ext cx="7848600" cy="838200"/>
          </a:xfrm>
        </p:spPr>
        <p:txBody>
          <a:bodyPr>
            <a:normAutofit/>
          </a:bodyPr>
          <a:lstStyle/>
          <a:p>
            <a:pPr algn="l"/>
            <a:r>
              <a:rPr lang="en-US" sz="3200" dirty="0" smtClean="0">
                <a:solidFill>
                  <a:schemeClr val="bg1"/>
                </a:solidFill>
              </a:rPr>
              <a:t>Fixed </a:t>
            </a:r>
            <a:r>
              <a:rPr lang="en-US" sz="3200" dirty="0" err="1" smtClean="0">
                <a:solidFill>
                  <a:schemeClr val="bg1"/>
                </a:solidFill>
              </a:rPr>
              <a:t>vs</a:t>
            </a:r>
            <a:r>
              <a:rPr lang="en-US" sz="3200" dirty="0" smtClean="0">
                <a:solidFill>
                  <a:schemeClr val="bg1"/>
                </a:solidFill>
              </a:rPr>
              <a:t> </a:t>
            </a:r>
            <a:r>
              <a:rPr lang="en-US" sz="3200" dirty="0" smtClean="0">
                <a:solidFill>
                  <a:srgbClr val="FFFFFF"/>
                </a:solidFill>
              </a:rPr>
              <a:t>Growth Mindset</a:t>
            </a:r>
            <a:endParaRPr lang="en-US" sz="3200" dirty="0">
              <a:solidFill>
                <a:srgbClr val="FFFFFF"/>
              </a:solidFill>
            </a:endParaRPr>
          </a:p>
        </p:txBody>
      </p:sp>
      <p:sp>
        <p:nvSpPr>
          <p:cNvPr id="3" name="Content Placeholder 2"/>
          <p:cNvSpPr>
            <a:spLocks noGrp="1"/>
          </p:cNvSpPr>
          <p:nvPr>
            <p:ph idx="1"/>
          </p:nvPr>
        </p:nvSpPr>
        <p:spPr>
          <a:xfrm>
            <a:off x="1523999" y="2057400"/>
            <a:ext cx="7163405" cy="4572000"/>
          </a:xfrm>
        </p:spPr>
        <p:txBody>
          <a:bodyPr>
            <a:normAutofit/>
          </a:bodyPr>
          <a:lstStyle/>
          <a:p>
            <a:r>
              <a:rPr lang="en-US" sz="2400" b="1" dirty="0" smtClean="0">
                <a:latin typeface="Verdana"/>
                <a:cs typeface="Verdana"/>
              </a:rPr>
              <a:t>Fixed Mindset </a:t>
            </a:r>
            <a:r>
              <a:rPr lang="en-US" sz="2400" dirty="0" smtClean="0">
                <a:latin typeface="Verdana"/>
                <a:cs typeface="Verdana"/>
              </a:rPr>
              <a:t>– you have the qualities you were born with and they are fixed in stone</a:t>
            </a:r>
          </a:p>
          <a:p>
            <a:pPr lvl="1"/>
            <a:r>
              <a:rPr lang="en-US" sz="2400" i="1" dirty="0" smtClean="0">
                <a:latin typeface="Verdana"/>
                <a:cs typeface="Verdana"/>
              </a:rPr>
              <a:t>So if you have to work hard, then you’re not smart enough.</a:t>
            </a:r>
          </a:p>
          <a:p>
            <a:pPr lvl="1"/>
            <a:endParaRPr lang="en-US" sz="2400" dirty="0" smtClean="0">
              <a:latin typeface="Verdana"/>
              <a:cs typeface="Verdana"/>
            </a:endParaRPr>
          </a:p>
          <a:p>
            <a:r>
              <a:rPr lang="en-US" sz="2400" b="1" dirty="0" smtClean="0">
                <a:latin typeface="Verdana"/>
                <a:cs typeface="Verdana"/>
              </a:rPr>
              <a:t>Growth Mindset</a:t>
            </a:r>
            <a:r>
              <a:rPr lang="en-US" sz="2400" dirty="0" smtClean="0">
                <a:latin typeface="Verdana"/>
                <a:cs typeface="Verdana"/>
              </a:rPr>
              <a:t> – you can develop qualities through effort and experience over time</a:t>
            </a:r>
          </a:p>
          <a:p>
            <a:pPr lvl="1"/>
            <a:r>
              <a:rPr lang="en-US" sz="2400" i="1" dirty="0" smtClean="0">
                <a:latin typeface="Verdana"/>
                <a:cs typeface="Verdana"/>
              </a:rPr>
              <a:t>Challenges are fun and exciting.</a:t>
            </a:r>
          </a:p>
        </p:txBody>
      </p:sp>
    </p:spTree>
    <p:extLst>
      <p:ext uri="{BB962C8B-B14F-4D97-AF65-F5344CB8AC3E}">
        <p14:creationId xmlns:p14="http://schemas.microsoft.com/office/powerpoint/2010/main" val="245408043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4316</TotalTime>
  <Words>3389</Words>
  <Application>Microsoft Office PowerPoint</Application>
  <PresentationFormat>On-screen Show (4:3)</PresentationFormat>
  <Paragraphs>474</Paragraphs>
  <Slides>47</Slides>
  <Notes>35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Grades 6 - 7 Teachers  </vt:lpstr>
      <vt:lpstr>Warm-Up</vt:lpstr>
      <vt:lpstr>Problem Solving Strategies</vt:lpstr>
      <vt:lpstr>Outcomes</vt:lpstr>
      <vt:lpstr>Agenda</vt:lpstr>
      <vt:lpstr>Tomorrow’s Lesson</vt:lpstr>
      <vt:lpstr>PowerPoint Presentation</vt:lpstr>
      <vt:lpstr>Fixed vs Growth Mindset</vt:lpstr>
      <vt:lpstr>Fixed vs Growth Mindset</vt:lpstr>
      <vt:lpstr>Building a Growth Mindset</vt:lpstr>
      <vt:lpstr>Listen for a fixed mindset voice</vt:lpstr>
      <vt:lpstr>Growth Mindset Voice </vt:lpstr>
      <vt:lpstr>Feedback to avoid</vt:lpstr>
      <vt:lpstr>Praise to give…effective feedback</vt:lpstr>
      <vt:lpstr>3 Levels of Feedback</vt:lpstr>
      <vt:lpstr>Value Wrong Answers</vt:lpstr>
      <vt:lpstr>Create a Culture of Risk Taking</vt:lpstr>
      <vt:lpstr>Lesson</vt:lpstr>
      <vt:lpstr>PowerPoint Presentation</vt:lpstr>
      <vt:lpstr>Taking It Back</vt:lpstr>
      <vt:lpstr>Break</vt:lpstr>
      <vt:lpstr>Close to 1000</vt:lpstr>
      <vt:lpstr>Assessment</vt:lpstr>
      <vt:lpstr>Assessment</vt:lpstr>
      <vt:lpstr>Assessment</vt:lpstr>
      <vt:lpstr>Assessment – Why? What? When?</vt:lpstr>
      <vt:lpstr>Assessment – Why?, What?, When?</vt:lpstr>
      <vt:lpstr>Assessment – Why? What? When?</vt:lpstr>
      <vt:lpstr>PowerPoint Presentation</vt:lpstr>
      <vt:lpstr>Assessment – Why?, What?, When?</vt:lpstr>
      <vt:lpstr>Assessment</vt:lpstr>
      <vt:lpstr>Strategies for Effective Formative Assessment…</vt:lpstr>
      <vt:lpstr>CCSSM Instructional Shifts </vt:lpstr>
      <vt:lpstr>Standards For Mathematical Practice</vt:lpstr>
      <vt:lpstr>SBAC Math Assessment Claims</vt:lpstr>
      <vt:lpstr>Next Generation Assessment</vt:lpstr>
      <vt:lpstr>Smarter Balanced Assessment</vt:lpstr>
      <vt:lpstr>Examining Student Work </vt:lpstr>
      <vt:lpstr>Developing Good Questions</vt:lpstr>
      <vt:lpstr>Open the question up…</vt:lpstr>
      <vt:lpstr>Taking It Back</vt:lpstr>
      <vt:lpstr>LUNCH</vt:lpstr>
      <vt:lpstr>Warm Up</vt:lpstr>
      <vt:lpstr>Collegial Sharing - Wikispace</vt:lpstr>
      <vt:lpstr>Backward Lesson Design Process</vt:lpstr>
      <vt:lpstr>Taking It Back</vt:lpstr>
      <vt:lpstr>PowerPoint Presentation</vt:lpstr>
    </vt:vector>
  </TitlesOfParts>
  <Company>SCUSD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Bell</dc:creator>
  <cp:lastModifiedBy>SCUSD</cp:lastModifiedBy>
  <cp:revision>373</cp:revision>
  <cp:lastPrinted>2013-07-12T17:37:49Z</cp:lastPrinted>
  <dcterms:created xsi:type="dcterms:W3CDTF">2012-01-25T19:43:10Z</dcterms:created>
  <dcterms:modified xsi:type="dcterms:W3CDTF">2013-12-04T22:00:32Z</dcterms:modified>
</cp:coreProperties>
</file>