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9" r:id="rId20"/>
    <p:sldId id="290" r:id="rId21"/>
    <p:sldId id="301" r:id="rId22"/>
    <p:sldId id="302" r:id="rId23"/>
    <p:sldId id="276" r:id="rId24"/>
    <p:sldId id="277" r:id="rId25"/>
    <p:sldId id="278" r:id="rId26"/>
    <p:sldId id="303"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950075" cy="9236075"/>
  <p:embeddedFontLst>
    <p:embeddedFont>
      <p:font typeface="Proxima Nova" panose="020B060402020202020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Roboto"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97E5D7-4911-4CED-8974-8FD1A7CC6DEA}">
  <a:tblStyle styleId="{B597E5D7-4911-4CED-8974-8FD1A7CC6D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6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ph.ca.gov/Programs/CID/DCDC/Pages/COVID-19/CaliforniaBlueprintDataChart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ph.ca.gov/Programs/CID/DCDC/Pages/COVID-19/small-groups-child-youth.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iles.covid19.ca.gov/pdf/guidance-schools-cohort-FAQ--en.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11163" y="698500"/>
            <a:ext cx="6219825" cy="3498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4339" y="4431311"/>
            <a:ext cx="5634709" cy="419808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Iris and Vincent</a:t>
            </a:r>
            <a:endParaRPr/>
          </a:p>
        </p:txBody>
      </p:sp>
      <p:sp>
        <p:nvSpPr>
          <p:cNvPr id="87" name="Google Shape;87;p1:notes"/>
          <p:cNvSpPr txBox="1">
            <a:spLocks noGrp="1"/>
          </p:cNvSpPr>
          <p:nvPr>
            <p:ph type="sldNum" idx="12"/>
          </p:nvPr>
        </p:nvSpPr>
        <p:spPr>
          <a:xfrm>
            <a:off x="3989622" y="8861004"/>
            <a:ext cx="3052134" cy="46645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1</a:t>
            </a:fld>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Vincent</a:t>
            </a:r>
            <a:endParaRPr/>
          </a:p>
        </p:txBody>
      </p:sp>
      <p:sp>
        <p:nvSpPr>
          <p:cNvPr id="177" name="Google Shape;17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Roboto"/>
              <a:buNone/>
            </a:pPr>
            <a:r>
              <a:rPr lang="en-US" sz="1700">
                <a:highlight>
                  <a:srgbClr val="FFFFFF"/>
                </a:highlight>
                <a:latin typeface="Roboto"/>
                <a:ea typeface="Roboto"/>
                <a:cs typeface="Roboto"/>
                <a:sym typeface="Roboto"/>
              </a:rPr>
              <a:t>Vincent</a:t>
            </a:r>
            <a:endParaRPr sz="170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600">
                <a:latin typeface="Times New Roman"/>
                <a:ea typeface="Times New Roman"/>
                <a:cs typeface="Times New Roman"/>
                <a:sym typeface="Times New Roman"/>
              </a:rPr>
              <a:t>key metrics to watch most closely—the percent of positive tests and new cases per 100,000 residents</a:t>
            </a:r>
            <a:endParaRPr sz="16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Calibri"/>
              <a:buNone/>
            </a:pPr>
            <a:endParaRPr sz="1500">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Roboto"/>
              <a:buNone/>
            </a:pPr>
            <a:r>
              <a:rPr lang="en-US" sz="1500">
                <a:highlight>
                  <a:srgbClr val="FFFFFF"/>
                </a:highlight>
                <a:latin typeface="Roboto"/>
                <a:ea typeface="Roboto"/>
                <a:cs typeface="Roboto"/>
                <a:sym typeface="Roboto"/>
              </a:rPr>
              <a:t>Counties may not skip through tiers - Sacramento County current meets the criteria for Orange (Moderate Risk for  positive tests 2-4.9% - but not in the new cases range 1-3.9)</a:t>
            </a:r>
            <a:endParaRPr sz="1500">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500"/>
              <a:t>Schools in the Widespread (purple) tier aren’t permitted to reopen for in-person instruction, unless they receive a waiver from their local health department for TK-6 grades. </a:t>
            </a:r>
            <a:endParaRPr sz="800">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Roboto"/>
              <a:buNone/>
            </a:pPr>
            <a:r>
              <a:rPr lang="en-US" sz="1500">
                <a:highlight>
                  <a:srgbClr val="FFFFFF"/>
                </a:highlight>
                <a:latin typeface="Roboto"/>
                <a:ea typeface="Roboto"/>
                <a:cs typeface="Roboto"/>
                <a:sym typeface="Roboto"/>
              </a:rPr>
              <a:t>Metrics updated every Tuesday</a:t>
            </a:r>
            <a:endParaRPr sz="1500">
              <a:highlight>
                <a:srgbClr val="FFFFFF"/>
              </a:highlight>
              <a:latin typeface="Roboto"/>
              <a:ea typeface="Roboto"/>
              <a:cs typeface="Roboto"/>
              <a:sym typeface="Roboto"/>
            </a:endParaRPr>
          </a:p>
          <a:p>
            <a:pPr marL="0" lvl="0" indent="0" algn="l" rtl="0">
              <a:lnSpc>
                <a:spcPct val="100000"/>
              </a:lnSpc>
              <a:spcBef>
                <a:spcPts val="0"/>
              </a:spcBef>
              <a:spcAft>
                <a:spcPts val="0"/>
              </a:spcAft>
              <a:buClr>
                <a:srgbClr val="333333"/>
              </a:buClr>
              <a:buSzPts val="1400"/>
              <a:buFont typeface="Arial"/>
              <a:buNone/>
            </a:pPr>
            <a:r>
              <a:rPr lang="en-US">
                <a:solidFill>
                  <a:srgbClr val="333333"/>
                </a:solidFill>
                <a:latin typeface="Arial"/>
                <a:ea typeface="Arial"/>
                <a:cs typeface="Arial"/>
                <a:sym typeface="Arial"/>
              </a:rPr>
              <a:t>Phil Serna. “While progressing into the Red Tier marks significant progress, complacency remains our common enemy and we must continue to stay vigilant to protect the health of our friends, family and neighbors,” he continued.</a:t>
            </a:r>
            <a:endParaRPr>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hlink"/>
              </a:buClr>
              <a:buSzPts val="1400"/>
              <a:buFont typeface="Arial"/>
              <a:buNone/>
            </a:pPr>
            <a:r>
              <a:rPr lang="en-US" u="sng">
                <a:solidFill>
                  <a:schemeClr val="hlink"/>
                </a:solidFill>
                <a:latin typeface="Arial"/>
                <a:ea typeface="Arial"/>
                <a:cs typeface="Arial"/>
                <a:sym typeface="Arial"/>
                <a:hlinkClick r:id="rId3"/>
              </a:rPr>
              <a:t>https://www.cdph.ca.gov/Programs/CID/DCDC/Pages/COVID-19/CaliforniaBlueprintDataCharts.aspx</a:t>
            </a:r>
            <a:endParaRPr>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solidFill>
                <a:srgbClr val="333333"/>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sz="1500">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Calibri"/>
              <a:buNone/>
            </a:pPr>
            <a:endParaRPr sz="1500">
              <a:highlight>
                <a:srgbClr val="FFFFFF"/>
              </a:highlight>
              <a:latin typeface="Roboto"/>
              <a:ea typeface="Roboto"/>
              <a:cs typeface="Roboto"/>
              <a:sym typeface="Roboto"/>
            </a:endParaRPr>
          </a:p>
          <a:p>
            <a:pPr marL="0" lvl="0" indent="0" algn="l" rtl="0">
              <a:lnSpc>
                <a:spcPct val="100000"/>
              </a:lnSpc>
              <a:spcBef>
                <a:spcPts val="800"/>
              </a:spcBef>
              <a:spcAft>
                <a:spcPts val="0"/>
              </a:spcAft>
              <a:buClr>
                <a:schemeClr val="dk1"/>
              </a:buClr>
              <a:buSzPts val="1400"/>
              <a:buFont typeface="Calibri"/>
              <a:buNone/>
            </a:pPr>
            <a:endParaRPr sz="1350">
              <a:solidFill>
                <a:srgbClr val="202020"/>
              </a:solidFill>
              <a:highlight>
                <a:srgbClr val="FFFFFF"/>
              </a:highlight>
              <a:latin typeface="Arial"/>
              <a:ea typeface="Arial"/>
              <a:cs typeface="Arial"/>
              <a:sym typeface="Arial"/>
            </a:endParaRPr>
          </a:p>
        </p:txBody>
      </p:sp>
      <p:sp>
        <p:nvSpPr>
          <p:cNvPr id="185" name="Google Shape;185;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Vincent</a:t>
            </a:r>
            <a:endParaRPr/>
          </a:p>
        </p:txBody>
      </p:sp>
      <p:sp>
        <p:nvSpPr>
          <p:cNvPr id="202" name="Google Shape;20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400">
                <a:latin typeface="Arial"/>
                <a:ea typeface="Arial"/>
                <a:cs typeface="Arial"/>
                <a:sym typeface="Arial"/>
              </a:rPr>
              <a:t>Went into effect on 12/20/2020 at 11:59pm</a:t>
            </a:r>
            <a:endParaRPr sz="100">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Distribution of essential services, such as all meal/food distribution or educational supplies or devices.</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Specialized service including but not limited to occupational therapy services, speech and language services, and other medical, behavioral services, or educational support services as part of a targeted intervention strategy.</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Small group cohorts (i.e. Learning Hubs) under the</a:t>
            </a:r>
            <a:r>
              <a:rPr lang="en-US">
                <a:solidFill>
                  <a:schemeClr val="hlink"/>
                </a:solidFill>
                <a:uFill>
                  <a:noFill/>
                </a:uFill>
                <a:latin typeface="Times New Roman"/>
                <a:ea typeface="Times New Roman"/>
                <a:cs typeface="Times New Roman"/>
                <a:sym typeface="Times New Roman"/>
                <a:hlinkClick r:id="rId3"/>
              </a:rPr>
              <a:t> </a:t>
            </a:r>
            <a:r>
              <a:rPr lang="en-US" u="sng">
                <a:solidFill>
                  <a:schemeClr val="hlink"/>
                </a:solidFill>
                <a:latin typeface="Times New Roman"/>
                <a:ea typeface="Times New Roman"/>
                <a:cs typeface="Times New Roman"/>
                <a:sym typeface="Times New Roman"/>
                <a:hlinkClick r:id="rId3"/>
              </a:rPr>
              <a:t>CDPH Cohort guidance</a:t>
            </a:r>
            <a:r>
              <a:rPr lang="en-US">
                <a:latin typeface="Times New Roman"/>
                <a:ea typeface="Times New Roman"/>
                <a:cs typeface="Times New Roman"/>
                <a:sym typeface="Times New Roman"/>
              </a:rPr>
              <a:t> and</a:t>
            </a:r>
            <a:r>
              <a:rPr lang="en-US">
                <a:solidFill>
                  <a:schemeClr val="hlink"/>
                </a:solidFill>
                <a:uFill>
                  <a:noFill/>
                </a:uFill>
                <a:latin typeface="Times New Roman"/>
                <a:ea typeface="Times New Roman"/>
                <a:cs typeface="Times New Roman"/>
                <a:sym typeface="Times New Roman"/>
                <a:hlinkClick r:id="rId4"/>
              </a:rPr>
              <a:t> </a:t>
            </a:r>
            <a:r>
              <a:rPr lang="en-US" u="sng">
                <a:solidFill>
                  <a:schemeClr val="hlink"/>
                </a:solidFill>
                <a:latin typeface="Times New Roman"/>
                <a:ea typeface="Times New Roman"/>
                <a:cs typeface="Times New Roman"/>
                <a:sym typeface="Times New Roman"/>
                <a:hlinkClick r:id="rId4"/>
              </a:rPr>
              <a:t>Frequently Asked Questions</a:t>
            </a:r>
            <a:r>
              <a:rPr lang="en-US">
                <a:latin typeface="Times New Roman"/>
                <a:ea typeface="Times New Roman"/>
                <a:cs typeface="Times New Roman"/>
                <a:sym typeface="Times New Roman"/>
              </a:rPr>
              <a:t>.  At this time SCUSD may continue to expand these supports to other schools, however these cohorts cannot exceed 16 individuals per cohort or more than 25% of the entire school population. </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Elementary schools (grades TK-6) may apply for a waiver from Sacramento County Public Health to conduct in-person instruction. There is no waiver process for middle or high schools.</a:t>
            </a:r>
            <a:endParaRPr>
              <a:latin typeface="Times New Roman"/>
              <a:ea typeface="Times New Roman"/>
              <a:cs typeface="Times New Roman"/>
              <a:sym typeface="Times New Roman"/>
            </a:endParaRPr>
          </a:p>
          <a:p>
            <a:pPr marL="457200" lvl="0" indent="-304800" algn="l" rtl="0">
              <a:lnSpc>
                <a:spcPct val="115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Sports conditioning using sports equipment is allowable outdoors for physical education classes and student athletics.  Students and coaches are allowed to use equipment and/or balls handled by multiple  individuals provided hand hygiene is regularly practice before and after using equipment.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Calibri"/>
              <a:buNone/>
            </a:pPr>
            <a:endParaRPr sz="1700">
              <a:highlight>
                <a:srgbClr val="FFFFFF"/>
              </a:highlight>
              <a:latin typeface="Roboto"/>
              <a:ea typeface="Roboto"/>
              <a:cs typeface="Roboto"/>
              <a:sym typeface="Roboto"/>
            </a:endParaRPr>
          </a:p>
          <a:p>
            <a:pPr marL="0" lvl="0" indent="0" algn="l" rtl="0">
              <a:lnSpc>
                <a:spcPct val="100000"/>
              </a:lnSpc>
              <a:spcBef>
                <a:spcPts val="800"/>
              </a:spcBef>
              <a:spcAft>
                <a:spcPts val="0"/>
              </a:spcAft>
              <a:buClr>
                <a:schemeClr val="dk1"/>
              </a:buClr>
              <a:buSzPts val="1400"/>
              <a:buFont typeface="Calibri"/>
              <a:buNone/>
            </a:pPr>
            <a:endParaRPr sz="1350">
              <a:solidFill>
                <a:srgbClr val="202020"/>
              </a:solidFill>
              <a:highlight>
                <a:srgbClr val="FFFFFF"/>
              </a:highlight>
              <a:latin typeface="Arial"/>
              <a:ea typeface="Arial"/>
              <a:cs typeface="Arial"/>
              <a:sym typeface="Arial"/>
            </a:endParaRPr>
          </a:p>
        </p:txBody>
      </p:sp>
      <p:sp>
        <p:nvSpPr>
          <p:cNvPr id="213" name="Google Shape;21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1000"/>
              </a:spcBef>
              <a:spcAft>
                <a:spcPts val="0"/>
              </a:spcAft>
              <a:buClr>
                <a:schemeClr val="dk1"/>
              </a:buClr>
              <a:buSzPts val="1400"/>
              <a:buFont typeface="Calibri"/>
              <a:buNone/>
            </a:pPr>
            <a:r>
              <a:rPr lang="en-US" sz="2600"/>
              <a:t>Victoria</a:t>
            </a:r>
            <a:endParaRPr/>
          </a:p>
          <a:p>
            <a:pPr marL="457200" lvl="0" indent="-228600" algn="l" rtl="0">
              <a:lnSpc>
                <a:spcPct val="115000"/>
              </a:lnSpc>
              <a:spcBef>
                <a:spcPts val="1000"/>
              </a:spcBef>
              <a:spcAft>
                <a:spcPts val="0"/>
              </a:spcAft>
              <a:buClr>
                <a:schemeClr val="dk1"/>
              </a:buClr>
              <a:buSzPts val="1400"/>
              <a:buFont typeface="Calibri"/>
              <a:buNone/>
            </a:pPr>
            <a:endParaRPr sz="2600"/>
          </a:p>
          <a:p>
            <a:pPr marL="457200" lvl="0" indent="-228600" algn="l" rtl="0">
              <a:lnSpc>
                <a:spcPct val="115000"/>
              </a:lnSpc>
              <a:spcBef>
                <a:spcPts val="1000"/>
              </a:spcBef>
              <a:spcAft>
                <a:spcPts val="0"/>
              </a:spcAft>
              <a:buClr>
                <a:schemeClr val="dk1"/>
              </a:buClr>
              <a:buSzPts val="1400"/>
              <a:buFont typeface="Calibri"/>
              <a:buNone/>
            </a:pPr>
            <a:r>
              <a:rPr lang="en-US" sz="2600"/>
              <a:t>Schools may acquiring a waiver from Sacramento County Public Health (grades TK-6 only) or by waiting until Sacramento County returns to Red Tier 2 for at least two weeks.</a:t>
            </a:r>
            <a:endParaRPr sz="2600"/>
          </a:p>
          <a:p>
            <a:pPr marL="457200" lvl="0" indent="-228600" algn="l" rtl="0">
              <a:lnSpc>
                <a:spcPct val="115000"/>
              </a:lnSpc>
              <a:spcBef>
                <a:spcPts val="1000"/>
              </a:spcBef>
              <a:spcAft>
                <a:spcPts val="0"/>
              </a:spcAft>
              <a:buClr>
                <a:schemeClr val="dk1"/>
              </a:buClr>
              <a:buSzPts val="1800"/>
              <a:buFont typeface="Arial"/>
              <a:buNone/>
            </a:pPr>
            <a:r>
              <a:rPr lang="en-US" sz="2600"/>
              <a:t>Around Dec 15th (?) would be soonest Sac Co. could move back to red (if case &amp; positivity rate goes down)</a:t>
            </a:r>
            <a:endParaRPr sz="2600"/>
          </a:p>
          <a:p>
            <a:pPr marL="0" lvl="0" indent="0" algn="l" rtl="0">
              <a:lnSpc>
                <a:spcPct val="100000"/>
              </a:lnSpc>
              <a:spcBef>
                <a:spcPts val="0"/>
              </a:spcBef>
              <a:spcAft>
                <a:spcPts val="0"/>
              </a:spcAft>
              <a:buClr>
                <a:schemeClr val="dk1"/>
              </a:buClr>
              <a:buSzPts val="1400"/>
              <a:buFont typeface="Calibri"/>
              <a:buNone/>
            </a:pPr>
            <a:endParaRPr/>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Victoria</a:t>
            </a:r>
            <a:endParaRPr/>
          </a:p>
        </p:txBody>
      </p:sp>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b3b70653e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b3b70653e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b3b70653ef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2326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3b70653e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3b70653e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b3b70653ef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2003092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b540077de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b540077de5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bunt not limted to:</a:t>
            </a:r>
            <a:endParaRPr/>
          </a:p>
          <a:p>
            <a:pPr marL="0" lvl="0" indent="0" algn="l" rtl="0">
              <a:spcBef>
                <a:spcPts val="0"/>
              </a:spcBef>
              <a:spcAft>
                <a:spcPts val="0"/>
              </a:spcAft>
              <a:buNone/>
            </a:pPr>
            <a:r>
              <a:rPr lang="en-US"/>
              <a:t>Salaries for certificated or classified employees providing in-person instruction of services</a:t>
            </a:r>
            <a:endParaRPr/>
          </a:p>
          <a:p>
            <a:pPr marL="0" lvl="0" indent="0" algn="l" rtl="0">
              <a:spcBef>
                <a:spcPts val="0"/>
              </a:spcBef>
              <a:spcAft>
                <a:spcPts val="0"/>
              </a:spcAft>
              <a:buNone/>
            </a:pPr>
            <a:r>
              <a:rPr lang="en-US"/>
              <a:t>Social and mental health support </a:t>
            </a:r>
            <a:endParaRPr/>
          </a:p>
          <a:p>
            <a:pPr marL="0" lvl="0" indent="0" algn="l" rtl="0">
              <a:spcBef>
                <a:spcPts val="0"/>
              </a:spcBef>
              <a:spcAft>
                <a:spcPts val="0"/>
              </a:spcAft>
              <a:buNone/>
            </a:pPr>
            <a:r>
              <a:rPr lang="en-US"/>
              <a:t>COVID-19 Testing</a:t>
            </a:r>
            <a:endParaRPr/>
          </a:p>
          <a:p>
            <a:pPr marL="0" lvl="0" indent="0" algn="l" rtl="0">
              <a:spcBef>
                <a:spcPts val="0"/>
              </a:spcBef>
              <a:spcAft>
                <a:spcPts val="0"/>
              </a:spcAft>
              <a:buNone/>
            </a:pPr>
            <a:r>
              <a:rPr lang="en-US"/>
              <a:t>PPPE</a:t>
            </a:r>
            <a:endParaRPr/>
          </a:p>
          <a:p>
            <a:pPr marL="0" lvl="0" indent="0" algn="l" rtl="0">
              <a:spcBef>
                <a:spcPts val="0"/>
              </a:spcBef>
              <a:spcAft>
                <a:spcPts val="0"/>
              </a:spcAft>
              <a:buNone/>
            </a:pPr>
            <a:r>
              <a:rPr lang="en-US"/>
              <a:t>Ventilation and other site upgrades necessary for health and safety</a:t>
            </a:r>
            <a:endParaRPr/>
          </a:p>
          <a:p>
            <a:pPr marL="0" lvl="0" indent="0" algn="l" rtl="0">
              <a:spcBef>
                <a:spcPts val="0"/>
              </a:spcBef>
              <a:spcAft>
                <a:spcPts val="0"/>
              </a:spcAft>
              <a:buNone/>
            </a:pPr>
            <a:r>
              <a:rPr lang="en-US"/>
              <a:t>PPE</a:t>
            </a:r>
            <a:endParaRPr/>
          </a:p>
          <a:p>
            <a:pPr marL="0" lvl="0" indent="0" algn="l" rtl="0">
              <a:spcBef>
                <a:spcPts val="0"/>
              </a:spcBef>
              <a:spcAft>
                <a:spcPts val="0"/>
              </a:spcAft>
              <a:buNone/>
            </a:pPr>
            <a:endParaRPr/>
          </a:p>
        </p:txBody>
      </p:sp>
      <p:sp>
        <p:nvSpPr>
          <p:cNvPr id="377" name="Google Shape;377;gb540077de5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273181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540077de5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540077de5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but not limited to:</a:t>
            </a:r>
            <a:endParaRPr/>
          </a:p>
          <a:p>
            <a:pPr marL="0" lvl="0" indent="0" algn="l" rtl="0">
              <a:spcBef>
                <a:spcPts val="0"/>
              </a:spcBef>
              <a:spcAft>
                <a:spcPts val="0"/>
              </a:spcAft>
              <a:buNone/>
            </a:pPr>
            <a:r>
              <a:rPr lang="en-US"/>
              <a:t>Salaries for certificated or classified employees providing in-person instruction of services</a:t>
            </a:r>
            <a:endParaRPr/>
          </a:p>
          <a:p>
            <a:pPr marL="0" lvl="0" indent="0" algn="l" rtl="0">
              <a:spcBef>
                <a:spcPts val="0"/>
              </a:spcBef>
              <a:spcAft>
                <a:spcPts val="0"/>
              </a:spcAft>
              <a:buNone/>
            </a:pPr>
            <a:r>
              <a:rPr lang="en-US"/>
              <a:t>Social and mental health support </a:t>
            </a:r>
            <a:endParaRPr/>
          </a:p>
          <a:p>
            <a:pPr marL="0" lvl="0" indent="0" algn="l" rtl="0">
              <a:spcBef>
                <a:spcPts val="0"/>
              </a:spcBef>
              <a:spcAft>
                <a:spcPts val="0"/>
              </a:spcAft>
              <a:buNone/>
            </a:pPr>
            <a:r>
              <a:rPr lang="en-US"/>
              <a:t>COVID-19 Testing</a:t>
            </a:r>
            <a:endParaRPr/>
          </a:p>
          <a:p>
            <a:pPr marL="0" lvl="0" indent="0" algn="l" rtl="0">
              <a:spcBef>
                <a:spcPts val="0"/>
              </a:spcBef>
              <a:spcAft>
                <a:spcPts val="0"/>
              </a:spcAft>
              <a:buNone/>
            </a:pPr>
            <a:r>
              <a:rPr lang="en-US"/>
              <a:t>PPPE</a:t>
            </a:r>
            <a:endParaRPr/>
          </a:p>
          <a:p>
            <a:pPr marL="0" lvl="0" indent="0" algn="l" rtl="0">
              <a:spcBef>
                <a:spcPts val="0"/>
              </a:spcBef>
              <a:spcAft>
                <a:spcPts val="0"/>
              </a:spcAft>
              <a:buNone/>
            </a:pPr>
            <a:r>
              <a:rPr lang="en-US"/>
              <a:t>Ventilation and other site upgrades necessary for health and safety</a:t>
            </a:r>
            <a:endParaRPr/>
          </a:p>
          <a:p>
            <a:pPr marL="0" lvl="0" indent="0" algn="l" rtl="0">
              <a:spcBef>
                <a:spcPts val="0"/>
              </a:spcBef>
              <a:spcAft>
                <a:spcPts val="0"/>
              </a:spcAft>
              <a:buNone/>
            </a:pPr>
            <a:r>
              <a:rPr lang="en-US"/>
              <a:t>PPE</a:t>
            </a:r>
            <a:endParaRPr/>
          </a:p>
          <a:p>
            <a:pPr marL="0" lvl="0" indent="0" algn="l" rtl="0">
              <a:spcBef>
                <a:spcPts val="0"/>
              </a:spcBef>
              <a:spcAft>
                <a:spcPts val="0"/>
              </a:spcAft>
              <a:buNone/>
            </a:pPr>
            <a:endParaRPr/>
          </a:p>
        </p:txBody>
      </p:sp>
      <p:sp>
        <p:nvSpPr>
          <p:cNvPr id="385" name="Google Shape;385;gb540077de5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353825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62" name="Google Shape;262;p2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69" name="Google Shape;269;p2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76" name="Google Shape;276;p2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83" name="Google Shape;283;p2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296" name="Google Shape;296;p2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03" name="Google Shape;303;p2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-Like the overall framework – consider integrating a technology component to build outreach capacity</a:t>
            </a:r>
            <a:endParaRPr/>
          </a:p>
          <a:p>
            <a:pPr marL="0" lvl="0" indent="0" algn="l" rtl="0">
              <a:spcBef>
                <a:spcPts val="0"/>
              </a:spcBef>
              <a:spcAft>
                <a:spcPts val="0"/>
              </a:spcAft>
              <a:buNone/>
            </a:pPr>
            <a:r>
              <a:rPr lang="en-US"/>
              <a:t>-Consider changing the name from communication to community engagement committee</a:t>
            </a:r>
            <a:endParaRPr/>
          </a:p>
          <a:p>
            <a:pPr marL="0" lvl="0" indent="0" algn="l" rtl="0">
              <a:spcBef>
                <a:spcPts val="0"/>
              </a:spcBef>
              <a:spcAft>
                <a:spcPts val="0"/>
              </a:spcAft>
              <a:buNone/>
            </a:pPr>
            <a:r>
              <a:rPr lang="en-US"/>
              <a:t>-Need to emphasize the specific competency – communication is more action oriented – sharing information, sharing policies, sharing important messaging – community engagement has a wide interpretation </a:t>
            </a:r>
            <a:endParaRPr/>
          </a:p>
          <a:p>
            <a:pPr marL="0" lvl="0" indent="0" algn="l" rtl="0">
              <a:spcBef>
                <a:spcPts val="0"/>
              </a:spcBef>
              <a:spcAft>
                <a:spcPts val="0"/>
              </a:spcAft>
              <a:buNone/>
            </a:pPr>
            <a:r>
              <a:rPr lang="en-US"/>
              <a:t>-Intention to ensure whatever this advisory board is doing that there is an outward facing</a:t>
            </a:r>
            <a:endParaRPr/>
          </a:p>
          <a:p>
            <a:pPr marL="0" lvl="0" indent="0" algn="l" rtl="0">
              <a:spcBef>
                <a:spcPts val="0"/>
              </a:spcBef>
              <a:spcAft>
                <a:spcPts val="0"/>
              </a:spcAft>
              <a:buNone/>
            </a:pPr>
            <a:r>
              <a:rPr lang="en-US"/>
              <a:t>-Goal is to share outcomes with the greater African American community in Sac City Unified</a:t>
            </a:r>
            <a:endParaRPr/>
          </a:p>
          <a:p>
            <a:pPr marL="0" lvl="0" indent="0" algn="l" rtl="0">
              <a:spcBef>
                <a:spcPts val="0"/>
              </a:spcBef>
              <a:spcAft>
                <a:spcPts val="0"/>
              </a:spcAft>
              <a:buNone/>
            </a:pPr>
            <a:r>
              <a:rPr lang="en-US"/>
              <a:t>-Communicating, Informing, Advocating, Seeking information, (Outward Voice)</a:t>
            </a:r>
            <a:endParaRPr/>
          </a:p>
          <a:p>
            <a:pPr marL="0" lvl="0" indent="0" algn="l" rtl="0">
              <a:spcBef>
                <a:spcPts val="0"/>
              </a:spcBef>
              <a:spcAft>
                <a:spcPts val="0"/>
              </a:spcAft>
              <a:buNone/>
            </a:pPr>
            <a:r>
              <a:rPr lang="en-US"/>
              <a:t>-consider calling this communication and community outreach and research</a:t>
            </a:r>
            <a:endParaRPr/>
          </a:p>
          <a:p>
            <a:pPr marL="0" lvl="0" indent="0" algn="l" rtl="0">
              <a:spcBef>
                <a:spcPts val="0"/>
              </a:spcBef>
              <a:spcAft>
                <a:spcPts val="0"/>
              </a:spcAft>
              <a:buNone/>
            </a:pPr>
            <a:r>
              <a:rPr lang="en-US"/>
              <a:t>-We need to keep it simple – perhaps we start with a more blank slate and then add more context as we evolve</a:t>
            </a:r>
            <a:endParaRPr/>
          </a:p>
          <a:p>
            <a:pPr marL="0" lvl="0" indent="0" algn="l" rtl="0">
              <a:spcBef>
                <a:spcPts val="0"/>
              </a:spcBef>
              <a:spcAft>
                <a:spcPts val="0"/>
              </a:spcAft>
              <a:buNone/>
            </a:pPr>
            <a:r>
              <a:rPr lang="en-US"/>
              <a:t>-We might give more consideration to the meaning of “research” as we evolve</a:t>
            </a:r>
            <a:endParaRPr/>
          </a:p>
          <a:p>
            <a:pPr marL="0" lvl="0" indent="0" algn="l" rtl="0">
              <a:spcBef>
                <a:spcPts val="0"/>
              </a:spcBef>
              <a:spcAft>
                <a:spcPts val="0"/>
              </a:spcAft>
              <a:buNone/>
            </a:pPr>
            <a:r>
              <a:rPr lang="en-US"/>
              <a:t>-We need your commitment forms to manage the mix of board members</a:t>
            </a:r>
            <a:endParaRPr/>
          </a:p>
          <a:p>
            <a:pPr marL="0" lvl="0" indent="0" algn="l" rtl="0">
              <a:spcBef>
                <a:spcPts val="0"/>
              </a:spcBef>
              <a:spcAft>
                <a:spcPts val="0"/>
              </a:spcAft>
              <a:buNone/>
            </a:pPr>
            <a:r>
              <a:rPr lang="en-US"/>
              <a:t>-It is important to feel settled in the work – we can use all of our words in the description if it helps settle us</a:t>
            </a:r>
            <a:endParaRPr/>
          </a:p>
        </p:txBody>
      </p:sp>
      <p:sp>
        <p:nvSpPr>
          <p:cNvPr id="311" name="Google Shape;311;p29: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31" name="Google Shape;331;p3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38" name="Google Shape;338;p3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2: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45" name="Google Shape;345;p3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3: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52" name="Google Shape;352;p3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Cassandra</a:t>
            </a:r>
            <a:endParaRPr/>
          </a:p>
        </p:txBody>
      </p:sp>
      <p:sp>
        <p:nvSpPr>
          <p:cNvPr id="126" name="Google Shape;126;p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b="1"/>
              <a:t>Lynn</a:t>
            </a:r>
            <a:endParaRPr/>
          </a:p>
          <a:p>
            <a:pPr marL="0" lvl="0" indent="0" algn="l" rtl="0">
              <a:spcBef>
                <a:spcPts val="0"/>
              </a:spcBef>
              <a:spcAft>
                <a:spcPts val="0"/>
              </a:spcAft>
              <a:buNone/>
            </a:pPr>
            <a:endParaRPr b="1"/>
          </a:p>
          <a:p>
            <a:pPr marL="0" lvl="0" indent="0" algn="l" rtl="0">
              <a:spcBef>
                <a:spcPts val="0"/>
              </a:spcBef>
              <a:spcAft>
                <a:spcPts val="0"/>
              </a:spcAft>
              <a:buNone/>
            </a:pPr>
            <a:r>
              <a:rPr lang="en-US" b="1"/>
              <a:t>(2018 - Math – 74 students, or 17.25%; ELA – 76 students,  17.71%)</a:t>
            </a:r>
            <a:r>
              <a:rPr lang="en-US"/>
              <a:t> to </a:t>
            </a:r>
            <a:r>
              <a:rPr lang="en-US" b="1"/>
              <a:t>(number and percentage)</a:t>
            </a:r>
            <a:r>
              <a:rPr lang="en-US"/>
              <a:t> https://caaspp.cde.ca.gov/sb2018/ViewReport?ps=true&amp;lstTestYear=2018&amp;lstTestType=B&amp;lstGroup=5&amp;lstCounty=34&amp;lstDistrict=67439-000&amp;lstSchool=0000000 </a:t>
            </a:r>
            <a:endParaRPr/>
          </a:p>
          <a:p>
            <a:pPr marL="0" lvl="0" indent="0" algn="l" rtl="0">
              <a:spcBef>
                <a:spcPts val="0"/>
              </a:spcBef>
              <a:spcAft>
                <a:spcPts val="0"/>
              </a:spcAft>
              <a:buNone/>
            </a:pPr>
            <a:endParaRPr/>
          </a:p>
          <a:p>
            <a:pPr marL="0" lvl="0" indent="0" algn="l" rtl="0">
              <a:spcBef>
                <a:spcPts val="0"/>
              </a:spcBef>
              <a:spcAft>
                <a:spcPts val="0"/>
              </a:spcAft>
              <a:buNone/>
            </a:pPr>
            <a:r>
              <a:rPr lang="en-US"/>
              <a:t>(Current 6</a:t>
            </a:r>
            <a:r>
              <a:rPr lang="en-US" baseline="30000"/>
              <a:t>th</a:t>
            </a:r>
            <a:r>
              <a:rPr lang="en-US"/>
              <a:t> graders who met or exceeded standard: Math – 70 students, or 14.9%; ELA – 91 students, or 19.5%.  Current 8</a:t>
            </a:r>
            <a:r>
              <a:rPr lang="en-US" baseline="30000"/>
              <a:t>th </a:t>
            </a:r>
            <a:r>
              <a:rPr lang="en-US"/>
              <a:t>graders who met or exceeded standard: Math -  74 students, or 16.4%; ELA – 131 students, or 29.1%.)</a:t>
            </a:r>
            <a:endParaRPr/>
          </a:p>
          <a:p>
            <a:pPr marL="0" lvl="0" indent="0" algn="l" rtl="0">
              <a:spcBef>
                <a:spcPts val="0"/>
              </a:spcBef>
              <a:spcAft>
                <a:spcPts val="0"/>
              </a:spcAft>
              <a:buNone/>
            </a:pPr>
            <a:endParaRPr/>
          </a:p>
          <a:p>
            <a:pPr marL="0" lvl="0" indent="0" algn="l" rtl="0">
              <a:spcBef>
                <a:spcPts val="0"/>
              </a:spcBef>
              <a:spcAft>
                <a:spcPts val="0"/>
              </a:spcAft>
              <a:buNone/>
            </a:pPr>
            <a:r>
              <a:rPr lang="en-US"/>
              <a:t>https://caaspp.cde.ca.gov/sb2018/ChangeReport?ps=true&amp;lstTestYear=2018&amp;lstTestType=B&amp;lstGroup=1&amp;lstCounty=34&amp;lstDistrict=67439-000&amp;lstSchool=0000000&amp;lstGrade=6</a:t>
            </a:r>
            <a:endParaRPr/>
          </a:p>
          <a:p>
            <a:pPr marL="0" lvl="0" indent="0" algn="l" rtl="0">
              <a:spcBef>
                <a:spcPts val="0"/>
              </a:spcBef>
              <a:spcAft>
                <a:spcPts val="0"/>
              </a:spcAft>
              <a:buNone/>
            </a:pPr>
            <a:endParaRPr/>
          </a:p>
          <a:p>
            <a:pPr marL="0" lvl="0" indent="0" algn="l" rtl="0">
              <a:spcBef>
                <a:spcPts val="0"/>
              </a:spcBef>
              <a:spcAft>
                <a:spcPts val="0"/>
              </a:spcAft>
              <a:buNone/>
            </a:pPr>
            <a:r>
              <a:rPr lang="en-US"/>
              <a:t>https://caaspp.cde.ca.gov/sb2018/ChangeReport?ps=true&amp;lstTestYear=2018&amp;lstTestType=B&amp;lstGroup=1&amp;lstCounty=34&amp;lstDistrict=67439-000&amp;lstSchool=0000000&amp;lstGrade=8</a:t>
            </a:r>
            <a:endParaRPr/>
          </a:p>
          <a:p>
            <a:pPr marL="0" lvl="0" indent="0" algn="l" rtl="0">
              <a:spcBef>
                <a:spcPts val="0"/>
              </a:spcBef>
              <a:spcAft>
                <a:spcPts val="0"/>
              </a:spcAft>
              <a:buNone/>
            </a:pPr>
            <a:endParaRPr/>
          </a:p>
          <a:p>
            <a:pPr marL="0" lvl="0" indent="0" algn="l" rtl="0">
              <a:spcBef>
                <a:spcPts val="0"/>
              </a:spcBef>
              <a:spcAft>
                <a:spcPts val="0"/>
              </a:spcAft>
              <a:buNone/>
            </a:pPr>
            <a:r>
              <a:rPr lang="en-US"/>
              <a:t>https://caaspp.cde.ca.gov/sb2018/ViewReport?ps=true&amp;lstTestYear=2018&amp;lstTestType=B&amp;lstGroup=5&amp;lstCounty=34&amp;lstDistrict=67439-000&amp;lstSchool=0000000</a:t>
            </a:r>
            <a:endParaRPr/>
          </a:p>
          <a:p>
            <a:pPr marL="0" lvl="0" indent="0" algn="l" rtl="0">
              <a:spcBef>
                <a:spcPts val="0"/>
              </a:spcBef>
              <a:spcAft>
                <a:spcPts val="0"/>
              </a:spcAft>
              <a:buNone/>
            </a:pPr>
            <a:endParaRPr/>
          </a:p>
          <a:p>
            <a:pPr marL="0" lvl="0" indent="0" algn="l" rtl="0">
              <a:spcBef>
                <a:spcPts val="0"/>
              </a:spcBef>
              <a:spcAft>
                <a:spcPts val="0"/>
              </a:spcAft>
              <a:buNone/>
            </a:pPr>
            <a:r>
              <a:rPr lang="en-US"/>
              <a:t>(Current graduation numbers 2016-17 – 443 AfAm graduates, or 16% of all graduates; 178 of which completed UC/CSU requirements, or 40.2%)</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1" name="Google Shape;141;p8: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usd.edu/aaa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proofpoint.com/v2/url?u=https-3A__hbr.org_2015_03_how-2Dto-2Drun-2Da-2Dgreat-2Dvirtual-2Dmeeting&amp;d=DwMGaQ&amp;c=dZ07RdJTYc0QIsm4-cMiSA&amp;r=Otrv0406jEDQLASlnrawgkQY0A_SrDRSu-DNVZpUHZM&amp;m=fkGpp93I4GZd9SHi960_F-cMDBL9C-Ja6jZKwf1pc0E&amp;s=-ZwZnMLjFrABC3F7O1onj6n0M-FEcmBdHRQz96LeoFw&amp;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0" y="1478375"/>
            <a:ext cx="12192000" cy="1932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Calibri"/>
              <a:buNone/>
            </a:pPr>
            <a:r>
              <a:rPr lang="en-US" sz="4000" b="1">
                <a:latin typeface="Calibri"/>
                <a:ea typeface="Calibri"/>
                <a:cs typeface="Calibri"/>
                <a:sym typeface="Calibri"/>
              </a:rPr>
              <a:t>African American Advisory Board</a:t>
            </a:r>
            <a:br>
              <a:rPr lang="en-US" sz="4000" b="1">
                <a:latin typeface="Calibri"/>
                <a:ea typeface="Calibri"/>
                <a:cs typeface="Calibri"/>
                <a:sym typeface="Calibri"/>
              </a:rPr>
            </a:br>
            <a:r>
              <a:rPr lang="en-US" sz="4000" b="1">
                <a:latin typeface="Calibri"/>
                <a:ea typeface="Calibri"/>
                <a:cs typeface="Calibri"/>
                <a:sym typeface="Calibri"/>
              </a:rPr>
              <a:t>January  Meeting</a:t>
            </a:r>
            <a:endParaRPr sz="4000" b="1">
              <a:solidFill>
                <a:srgbClr val="000000"/>
              </a:solidFill>
              <a:latin typeface="Calibri"/>
              <a:ea typeface="Calibri"/>
              <a:cs typeface="Calibri"/>
              <a:sym typeface="Calibri"/>
            </a:endParaRPr>
          </a:p>
        </p:txBody>
      </p:sp>
      <p:sp>
        <p:nvSpPr>
          <p:cNvPr id="90" name="Google Shape;90;p13"/>
          <p:cNvSpPr txBox="1">
            <a:spLocks noGrp="1"/>
          </p:cNvSpPr>
          <p:nvPr>
            <p:ph type="subTitle" idx="1"/>
          </p:nvPr>
        </p:nvSpPr>
        <p:spPr>
          <a:xfrm>
            <a:off x="2125800" y="3973550"/>
            <a:ext cx="7940400" cy="2268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342"/>
              </a:spcBef>
              <a:spcAft>
                <a:spcPts val="0"/>
              </a:spcAft>
              <a:buClr>
                <a:schemeClr val="dk1"/>
              </a:buClr>
              <a:buSzPts val="500"/>
              <a:buNone/>
            </a:pPr>
            <a:r>
              <a:rPr lang="en-US" sz="4000">
                <a:solidFill>
                  <a:schemeClr val="dk1"/>
                </a:solidFill>
              </a:rPr>
              <a:t>January 12, 2021</a:t>
            </a:r>
            <a:endParaRPr/>
          </a:p>
          <a:p>
            <a:pPr marL="0" lvl="0" indent="0" algn="ctr" rtl="0">
              <a:lnSpc>
                <a:spcPct val="80000"/>
              </a:lnSpc>
              <a:spcBef>
                <a:spcPts val="342"/>
              </a:spcBef>
              <a:spcAft>
                <a:spcPts val="0"/>
              </a:spcAft>
              <a:buClr>
                <a:schemeClr val="dk1"/>
              </a:buClr>
              <a:buSzPts val="500"/>
              <a:buNone/>
            </a:pPr>
            <a:r>
              <a:rPr lang="en-US" sz="4000">
                <a:solidFill>
                  <a:schemeClr val="dk1"/>
                </a:solidFill>
              </a:rPr>
              <a:t>Zoom Meeting</a:t>
            </a:r>
            <a:endParaRPr/>
          </a:p>
          <a:p>
            <a:pPr marL="0" lvl="0" indent="0" algn="ctr" rtl="0">
              <a:lnSpc>
                <a:spcPct val="80000"/>
              </a:lnSpc>
              <a:spcBef>
                <a:spcPts val="342"/>
              </a:spcBef>
              <a:spcAft>
                <a:spcPts val="0"/>
              </a:spcAft>
              <a:buClr>
                <a:schemeClr val="dk1"/>
              </a:buClr>
              <a:buSzPts val="500"/>
              <a:buNone/>
            </a:pPr>
            <a:endParaRPr sz="4000">
              <a:solidFill>
                <a:schemeClr val="dk1"/>
              </a:solidFill>
            </a:endParaRPr>
          </a:p>
          <a:p>
            <a:pPr marL="0" lvl="0" indent="0" algn="ctr" rtl="0">
              <a:lnSpc>
                <a:spcPct val="80000"/>
              </a:lnSpc>
              <a:spcBef>
                <a:spcPts val="342"/>
              </a:spcBef>
              <a:spcAft>
                <a:spcPts val="0"/>
              </a:spcAft>
              <a:buClr>
                <a:schemeClr val="dk1"/>
              </a:buClr>
              <a:buSzPts val="500"/>
              <a:buNone/>
            </a:pPr>
            <a:endParaRPr sz="2000">
              <a:solidFill>
                <a:schemeClr val="dk1"/>
              </a:solidFill>
              <a:latin typeface="Calibri"/>
              <a:ea typeface="Calibri"/>
              <a:cs typeface="Calibri"/>
              <a:sym typeface="Calibri"/>
            </a:endParaRPr>
          </a:p>
          <a:p>
            <a:pPr marL="0" lvl="0" indent="0" algn="ctr" rtl="0">
              <a:lnSpc>
                <a:spcPct val="80000"/>
              </a:lnSpc>
              <a:spcBef>
                <a:spcPts val="304"/>
              </a:spcBef>
              <a:spcAft>
                <a:spcPts val="0"/>
              </a:spcAft>
              <a:buClr>
                <a:srgbClr val="888888"/>
              </a:buClr>
              <a:buSzPts val="600"/>
              <a:buNone/>
            </a:pPr>
            <a:endParaRPr>
              <a:solidFill>
                <a:srgbClr val="888888"/>
              </a:solidFill>
              <a:latin typeface="Calibri"/>
              <a:ea typeface="Calibri"/>
              <a:cs typeface="Calibri"/>
              <a:sym typeface="Calibri"/>
            </a:endParaRPr>
          </a:p>
        </p:txBody>
      </p:sp>
      <p:pic>
        <p:nvPicPr>
          <p:cNvPr id="91" name="Google Shape;91;p13"/>
          <p:cNvPicPr preferRelativeResize="0"/>
          <p:nvPr/>
        </p:nvPicPr>
        <p:blipFill rotWithShape="1">
          <a:blip r:embed="rId3">
            <a:alphaModFix/>
          </a:blip>
          <a:srcRect r="54166" b="85556"/>
          <a:stretch/>
        </p:blipFill>
        <p:spPr>
          <a:xfrm>
            <a:off x="1524000" y="23776"/>
            <a:ext cx="3520500" cy="832200"/>
          </a:xfrm>
          <a:prstGeom prst="rect">
            <a:avLst/>
          </a:prstGeom>
          <a:noFill/>
          <a:ln>
            <a:noFill/>
          </a:ln>
        </p:spPr>
      </p:pic>
      <p:cxnSp>
        <p:nvCxnSpPr>
          <p:cNvPr id="92" name="Google Shape;92;p13"/>
          <p:cNvCxnSpPr/>
          <p:nvPr/>
        </p:nvCxnSpPr>
        <p:spPr>
          <a:xfrm>
            <a:off x="1524000" y="855880"/>
            <a:ext cx="9144000" cy="0"/>
          </a:xfrm>
          <a:prstGeom prst="straightConnector1">
            <a:avLst/>
          </a:prstGeom>
          <a:noFill/>
          <a:ln w="63500" cap="flat" cmpd="sng">
            <a:solidFill>
              <a:srgbClr val="339933"/>
            </a:solidFill>
            <a:prstDash val="solid"/>
            <a:round/>
            <a:headEnd type="none" w="sm" len="sm"/>
            <a:tailEnd type="none" w="sm" len="sm"/>
          </a:ln>
        </p:spPr>
      </p:cxnSp>
      <p:sp>
        <p:nvSpPr>
          <p:cNvPr id="93" name="Google Shape;93;p13"/>
          <p:cNvSpPr txBox="1">
            <a:spLocks noGrp="1"/>
          </p:cNvSpPr>
          <p:nvPr>
            <p:ph type="sldNum" idx="12"/>
          </p:nvPr>
        </p:nvSpPr>
        <p:spPr>
          <a:xfrm>
            <a:off x="8077201" y="6356351"/>
            <a:ext cx="213359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latin typeface="Calibri"/>
                <a:ea typeface="Calibri"/>
                <a:cs typeface="Calibri"/>
                <a:sym typeface="Calibri"/>
              </a:rPr>
              <a:t>1</a:t>
            </a:fld>
            <a:endParaRPr>
              <a:solidFill>
                <a:srgbClr val="888888"/>
              </a:solidFill>
              <a:latin typeface="Calibri"/>
              <a:ea typeface="Calibri"/>
              <a:cs typeface="Calibri"/>
              <a:sym typeface="Calibri"/>
            </a:endParaRPr>
          </a:p>
        </p:txBody>
      </p:sp>
      <p:pic>
        <p:nvPicPr>
          <p:cNvPr id="94" name="Google Shape;94;p13" descr="C:\Users\cathy-morrison\AppData\Local\Microsoft\Windows\Temporary Internet Files\Content.Outlook\N136Q9UH\logo_est.jpg"/>
          <p:cNvPicPr preferRelativeResize="0"/>
          <p:nvPr/>
        </p:nvPicPr>
        <p:blipFill rotWithShape="1">
          <a:blip r:embed="rId4">
            <a:alphaModFix/>
          </a:blip>
          <a:srcRect/>
          <a:stretch/>
        </p:blipFill>
        <p:spPr>
          <a:xfrm>
            <a:off x="1524000" y="-2444"/>
            <a:ext cx="4392000" cy="809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17786" y="1"/>
            <a:ext cx="10515600" cy="55704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a:t>AAAB Selection Process Update</a:t>
            </a:r>
            <a:endParaRPr/>
          </a:p>
        </p:txBody>
      </p:sp>
      <p:sp>
        <p:nvSpPr>
          <p:cNvPr id="157" name="Google Shape;157;p22"/>
          <p:cNvSpPr txBox="1">
            <a:spLocks noGrp="1"/>
          </p:cNvSpPr>
          <p:nvPr>
            <p:ph type="body" idx="1"/>
          </p:nvPr>
        </p:nvSpPr>
        <p:spPr>
          <a:xfrm>
            <a:off x="362607" y="625367"/>
            <a:ext cx="11303876" cy="6185336"/>
          </a:xfrm>
          <a:prstGeom prst="rect">
            <a:avLst/>
          </a:prstGeom>
          <a:noFill/>
          <a:ln>
            <a:noFill/>
          </a:ln>
        </p:spPr>
        <p:txBody>
          <a:bodyPr spcFirstLastPara="1" wrap="square" lIns="91425" tIns="45700" rIns="91425" bIns="45700" anchor="t" anchorCtr="0">
            <a:noAutofit/>
          </a:bodyPr>
          <a:lstStyle/>
          <a:p>
            <a:pPr marL="228600" lvl="0" indent="-285750" algn="l" rtl="0">
              <a:lnSpc>
                <a:spcPct val="90000"/>
              </a:lnSpc>
              <a:spcBef>
                <a:spcPts val="0"/>
              </a:spcBef>
              <a:spcAft>
                <a:spcPts val="0"/>
              </a:spcAft>
              <a:buClr>
                <a:schemeClr val="dk1"/>
              </a:buClr>
              <a:buSzPts val="3700"/>
              <a:buChar char="•"/>
            </a:pPr>
            <a:r>
              <a:rPr lang="en-US" sz="3700" dirty="0"/>
              <a:t>Selection member participation – 7 committee members</a:t>
            </a:r>
            <a:endParaRPr sz="3700" dirty="0"/>
          </a:p>
          <a:p>
            <a:pPr marL="685800" lvl="1" indent="-285750" algn="l" rtl="0">
              <a:lnSpc>
                <a:spcPct val="90000"/>
              </a:lnSpc>
              <a:spcBef>
                <a:spcPts val="500"/>
              </a:spcBef>
              <a:spcAft>
                <a:spcPts val="0"/>
              </a:spcAft>
              <a:buClr>
                <a:schemeClr val="dk1"/>
              </a:buClr>
              <a:buSzPts val="3300"/>
              <a:buChar char="•"/>
            </a:pPr>
            <a:r>
              <a:rPr lang="en-US" sz="3300" i="1" dirty="0"/>
              <a:t>Jan 4 – 6 committee members present</a:t>
            </a:r>
            <a:endParaRPr sz="3300" dirty="0"/>
          </a:p>
          <a:p>
            <a:pPr marL="685800" lvl="1" indent="-285750" algn="l" rtl="0">
              <a:lnSpc>
                <a:spcPct val="90000"/>
              </a:lnSpc>
              <a:spcBef>
                <a:spcPts val="500"/>
              </a:spcBef>
              <a:spcAft>
                <a:spcPts val="0"/>
              </a:spcAft>
              <a:buClr>
                <a:schemeClr val="dk1"/>
              </a:buClr>
              <a:buSzPts val="3300"/>
              <a:buChar char="•"/>
            </a:pPr>
            <a:r>
              <a:rPr lang="en-US" sz="3300" i="1" dirty="0"/>
              <a:t>Jan 5 – 7 committee members</a:t>
            </a:r>
            <a:endParaRPr sz="3300" dirty="0"/>
          </a:p>
          <a:p>
            <a:pPr marL="685800" lvl="1" indent="-285750" algn="l" rtl="0">
              <a:lnSpc>
                <a:spcPct val="90000"/>
              </a:lnSpc>
              <a:spcBef>
                <a:spcPts val="500"/>
              </a:spcBef>
              <a:spcAft>
                <a:spcPts val="0"/>
              </a:spcAft>
              <a:buClr>
                <a:schemeClr val="dk1"/>
              </a:buClr>
              <a:buSzPts val="3300"/>
              <a:buChar char="•"/>
            </a:pPr>
            <a:r>
              <a:rPr lang="en-US" sz="3300" i="1" dirty="0"/>
              <a:t>Jan 6– 5 committee members</a:t>
            </a:r>
            <a:endParaRPr sz="3300" dirty="0"/>
          </a:p>
          <a:p>
            <a:pPr marL="685800" lvl="1" indent="-285750" algn="l" rtl="0">
              <a:lnSpc>
                <a:spcPct val="90000"/>
              </a:lnSpc>
              <a:spcBef>
                <a:spcPts val="500"/>
              </a:spcBef>
              <a:spcAft>
                <a:spcPts val="0"/>
              </a:spcAft>
              <a:buClr>
                <a:schemeClr val="dk1"/>
              </a:buClr>
              <a:buSzPts val="3300"/>
              <a:buChar char="•"/>
            </a:pPr>
            <a:r>
              <a:rPr lang="en-US" sz="3300" i="1" dirty="0"/>
              <a:t>January 9</a:t>
            </a:r>
            <a:r>
              <a:rPr lang="en-US" sz="3300" i="1" baseline="30000" dirty="0"/>
              <a:t>th</a:t>
            </a:r>
            <a:r>
              <a:rPr lang="en-US" sz="3300" i="1" dirty="0"/>
              <a:t> </a:t>
            </a:r>
            <a:r>
              <a:rPr lang="en-US" sz="3300" i="1" dirty="0" smtClean="0"/>
              <a:t>– 4 </a:t>
            </a:r>
            <a:r>
              <a:rPr lang="en-US" sz="3300" i="1" dirty="0"/>
              <a:t>committee members</a:t>
            </a:r>
            <a:endParaRPr sz="3300" dirty="0"/>
          </a:p>
          <a:p>
            <a:pPr marL="228600" lvl="0" indent="-285750" algn="l" rtl="0">
              <a:lnSpc>
                <a:spcPct val="90000"/>
              </a:lnSpc>
              <a:spcBef>
                <a:spcPts val="1000"/>
              </a:spcBef>
              <a:spcAft>
                <a:spcPts val="0"/>
              </a:spcAft>
              <a:buClr>
                <a:schemeClr val="dk1"/>
              </a:buClr>
              <a:buSzPts val="3700"/>
              <a:buChar char="•"/>
            </a:pPr>
            <a:r>
              <a:rPr lang="en-US" sz="3700" i="1" dirty="0"/>
              <a:t>25 total Applicants Interviewed </a:t>
            </a:r>
            <a:endParaRPr sz="3700" i="1" dirty="0"/>
          </a:p>
          <a:p>
            <a:pPr marL="228600" lvl="0" indent="-285750" algn="l" rtl="0">
              <a:lnSpc>
                <a:spcPct val="90000"/>
              </a:lnSpc>
              <a:spcBef>
                <a:spcPts val="1000"/>
              </a:spcBef>
              <a:spcAft>
                <a:spcPts val="0"/>
              </a:spcAft>
              <a:buClr>
                <a:schemeClr val="dk1"/>
              </a:buClr>
              <a:buSzPts val="3700"/>
              <a:buChar char="•"/>
            </a:pPr>
            <a:r>
              <a:rPr lang="en-US" sz="3700" i="1" dirty="0"/>
              <a:t>Selection Criteria Deliberation</a:t>
            </a:r>
            <a:endParaRPr sz="3700" dirty="0"/>
          </a:p>
          <a:p>
            <a:pPr marL="228600" lvl="0" indent="-285750" algn="l" rtl="0">
              <a:lnSpc>
                <a:spcPct val="90000"/>
              </a:lnSpc>
              <a:spcBef>
                <a:spcPts val="1000"/>
              </a:spcBef>
              <a:spcAft>
                <a:spcPts val="0"/>
              </a:spcAft>
              <a:buClr>
                <a:schemeClr val="dk1"/>
              </a:buClr>
              <a:buSzPts val="3700"/>
              <a:buChar char="•"/>
            </a:pPr>
            <a:r>
              <a:rPr lang="en-US" sz="3700" i="1" dirty="0"/>
              <a:t>Emerging Board Member Categories based on Applicant interviews</a:t>
            </a:r>
            <a:endParaRPr sz="3700" dirty="0"/>
          </a:p>
          <a:p>
            <a:pPr marL="228600" lvl="0" indent="-285750" algn="l" rtl="0">
              <a:lnSpc>
                <a:spcPct val="90000"/>
              </a:lnSpc>
              <a:spcBef>
                <a:spcPts val="1000"/>
              </a:spcBef>
              <a:spcAft>
                <a:spcPts val="0"/>
              </a:spcAft>
              <a:buClr>
                <a:schemeClr val="dk1"/>
              </a:buClr>
              <a:buSzPts val="3700"/>
              <a:buChar char="•"/>
            </a:pPr>
            <a:r>
              <a:rPr lang="en-US" sz="3700" b="1" i="1" dirty="0"/>
              <a:t>Selection Committee Recommendation</a:t>
            </a:r>
            <a:endParaRPr sz="3700" i="1" dirty="0"/>
          </a:p>
        </p:txBody>
      </p:sp>
      <p:sp>
        <p:nvSpPr>
          <p:cNvPr id="158" name="Google Shape;15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p:nvPr/>
        </p:nvSpPr>
        <p:spPr>
          <a:xfrm>
            <a:off x="376033" y="314100"/>
            <a:ext cx="10946000" cy="5716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Share Screen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533" b="1">
              <a:solidFill>
                <a:schemeClr val="dk1"/>
              </a:solidFill>
              <a:latin typeface="Calibri"/>
              <a:ea typeface="Calibri"/>
              <a:cs typeface="Calibri"/>
              <a:sym typeface="Calibri"/>
            </a:endParaRPr>
          </a:p>
          <a:p>
            <a:pPr marL="0" marR="0" lvl="0" indent="0" algn="l" rtl="0">
              <a:spcBef>
                <a:spcPts val="0"/>
              </a:spcBef>
              <a:spcAft>
                <a:spcPts val="0"/>
              </a:spcAft>
              <a:buNone/>
            </a:pPr>
            <a:r>
              <a:rPr lang="en-US" sz="2533" b="1">
                <a:solidFill>
                  <a:schemeClr val="dk1"/>
                </a:solidFill>
                <a:latin typeface="Calibri"/>
                <a:ea typeface="Calibri"/>
                <a:cs typeface="Calibri"/>
                <a:sym typeface="Calibri"/>
              </a:rPr>
              <a:t>   </a:t>
            </a:r>
            <a:endParaRPr sz="2533" b="1">
              <a:solidFill>
                <a:schemeClr val="dk1"/>
              </a:solidFill>
              <a:latin typeface="Calibri"/>
              <a:ea typeface="Calibri"/>
              <a:cs typeface="Calibri"/>
              <a:sym typeface="Calibri"/>
            </a:endParaRPr>
          </a:p>
          <a:p>
            <a:pPr marL="0" marR="0" lvl="0" indent="0" algn="l" rtl="0">
              <a:spcBef>
                <a:spcPts val="0"/>
              </a:spcBef>
              <a:spcAft>
                <a:spcPts val="0"/>
              </a:spcAft>
              <a:buNone/>
            </a:pPr>
            <a:endParaRPr sz="2533" b="1">
              <a:solidFill>
                <a:schemeClr val="dk1"/>
              </a:solidFill>
              <a:latin typeface="Calibri"/>
              <a:ea typeface="Calibri"/>
              <a:cs typeface="Calibri"/>
              <a:sym typeface="Calibri"/>
            </a:endParaRPr>
          </a:p>
        </p:txBody>
      </p:sp>
      <p:sp>
        <p:nvSpPr>
          <p:cNvPr id="164" name="Google Shape;164;p23"/>
          <p:cNvSpPr txBox="1"/>
          <p:nvPr/>
        </p:nvSpPr>
        <p:spPr>
          <a:xfrm>
            <a:off x="376033" y="1501000"/>
            <a:ext cx="10946000" cy="61420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165" name="Google Shape;165;p23"/>
          <p:cNvGraphicFramePr/>
          <p:nvPr/>
        </p:nvGraphicFramePr>
        <p:xfrm>
          <a:off x="2162733" y="7348500"/>
          <a:ext cx="8206475" cy="10932155"/>
        </p:xfrm>
        <a:graphic>
          <a:graphicData uri="http://schemas.openxmlformats.org/drawingml/2006/table">
            <a:tbl>
              <a:tblPr>
                <a:noFill/>
                <a:tableStyleId>{B597E5D7-4911-4CED-8974-8FD1A7CC6DEA}</a:tableStyleId>
              </a:tblPr>
              <a:tblGrid>
                <a:gridCol w="2063475">
                  <a:extLst>
                    <a:ext uri="{9D8B030D-6E8A-4147-A177-3AD203B41FA5}">
                      <a16:colId xmlns:a16="http://schemas.microsoft.com/office/drawing/2014/main" val="20000"/>
                    </a:ext>
                  </a:extLst>
                </a:gridCol>
                <a:gridCol w="756425">
                  <a:extLst>
                    <a:ext uri="{9D8B030D-6E8A-4147-A177-3AD203B41FA5}">
                      <a16:colId xmlns:a16="http://schemas.microsoft.com/office/drawing/2014/main" val="20001"/>
                    </a:ext>
                  </a:extLst>
                </a:gridCol>
                <a:gridCol w="5386575">
                  <a:extLst>
                    <a:ext uri="{9D8B030D-6E8A-4147-A177-3AD203B41FA5}">
                      <a16:colId xmlns:a16="http://schemas.microsoft.com/office/drawing/2014/main" val="20002"/>
                    </a:ext>
                  </a:extLst>
                </a:gridCol>
              </a:tblGrid>
              <a:tr h="487675">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Criteria</a:t>
                      </a:r>
                      <a:endParaRPr sz="1600" b="1"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Weight</a:t>
                      </a:r>
                      <a:endParaRPr sz="1600" b="1"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Notes</a:t>
                      </a:r>
                      <a:endParaRPr sz="1600" b="1" u="none" strike="noStrike" cap="none">
                        <a:latin typeface="Calibri"/>
                        <a:ea typeface="Calibri"/>
                        <a:cs typeface="Calibri"/>
                        <a:sym typeface="Calibri"/>
                      </a:endParaRPr>
                    </a:p>
                  </a:txBody>
                  <a:tcPr marL="91425" marR="91425" marT="0" marB="0">
                    <a:solidFill>
                      <a:srgbClr val="FBE5D5"/>
                    </a:solidFill>
                  </a:tcPr>
                </a:tc>
                <a:extLst>
                  <a:ext uri="{0D108BD9-81ED-4DB2-BD59-A6C34878D82A}">
                    <a16:rowId xmlns:a16="http://schemas.microsoft.com/office/drawing/2014/main" val="10000"/>
                  </a:ext>
                </a:extLst>
              </a:tr>
              <a:tr h="1910075">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Demeanor/Trustworthy/ People Skills </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join a board committee </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Team oriented</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Friendly, approachable demeanor</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Positive attitudes</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Solution oriented</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Confident</a:t>
                      </a:r>
                      <a:endParaRPr sz="1600" b="1"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/18 points</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1.)</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2.)</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3.)</a:t>
                      </a:r>
                      <a:endParaRPr sz="1300" b="1" u="none" strike="noStrike" cap="none">
                        <a:latin typeface="Calibri"/>
                        <a:ea typeface="Calibri"/>
                        <a:cs typeface="Calibri"/>
                        <a:sym typeface="Calibri"/>
                      </a:endParaRPr>
                    </a:p>
                  </a:txBody>
                  <a:tcPr marL="91425" marR="91425" marT="0" marB="0"/>
                </a:tc>
                <a:extLst>
                  <a:ext uri="{0D108BD9-81ED-4DB2-BD59-A6C34878D82A}">
                    <a16:rowId xmlns:a16="http://schemas.microsoft.com/office/drawing/2014/main" val="10001"/>
                  </a:ext>
                </a:extLst>
              </a:tr>
              <a:tr h="1828800">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Experience/Organization</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200"/>
                        <a:buFont typeface="Noto Sans Symbols"/>
                        <a:buChar char="●"/>
                      </a:pPr>
                      <a:r>
                        <a:rPr lang="en-US" sz="1300" u="none" strike="noStrike" cap="none">
                          <a:latin typeface="Calibri"/>
                          <a:ea typeface="Calibri"/>
                          <a:cs typeface="Calibri"/>
                          <a:sym typeface="Calibri"/>
                        </a:rPr>
                        <a:t>Prior Board or Committee Experience </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200"/>
                        <a:buFont typeface="Noto Sans Symbols"/>
                        <a:buChar char="●"/>
                      </a:pPr>
                      <a:r>
                        <a:rPr lang="en-US" sz="1300" u="none" strike="noStrike" cap="none">
                          <a:latin typeface="Calibri"/>
                          <a:ea typeface="Calibri"/>
                          <a:cs typeface="Calibri"/>
                          <a:sym typeface="Calibri"/>
                        </a:rPr>
                        <a:t># of students in SCUSD</a:t>
                      </a:r>
                      <a:endParaRPr sz="1600" b="1" u="none" strike="noStrike" cap="none">
                        <a:latin typeface="Calibri"/>
                        <a:ea typeface="Calibri"/>
                        <a:cs typeface="Calibri"/>
                        <a:sym typeface="Calibri"/>
                      </a:endParaRPr>
                    </a:p>
                    <a:p>
                      <a:pPr marL="457200" marR="0" lvl="0" indent="0" algn="l" rtl="0">
                        <a:spcBef>
                          <a:spcPts val="0"/>
                        </a:spcBef>
                        <a:spcAft>
                          <a:spcPts val="0"/>
                        </a:spcAft>
                        <a:buClr>
                          <a:schemeClr val="dk1"/>
                        </a:buClr>
                        <a:buSzPts val="1300"/>
                        <a:buFont typeface="Calibri"/>
                        <a:buNone/>
                      </a:pPr>
                      <a:endParaRPr sz="1300"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/18 points</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1.)</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2.)</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3.)</a:t>
                      </a:r>
                      <a:endParaRPr sz="1600" b="1" u="none" strike="noStrike" cap="none">
                        <a:latin typeface="Calibri"/>
                        <a:ea typeface="Calibri"/>
                        <a:cs typeface="Calibri"/>
                        <a:sym typeface="Calibri"/>
                      </a:endParaRPr>
                    </a:p>
                  </a:txBody>
                  <a:tcPr marL="91425" marR="91425" marT="0" marB="0"/>
                </a:tc>
                <a:extLst>
                  <a:ext uri="{0D108BD9-81ED-4DB2-BD59-A6C34878D82A}">
                    <a16:rowId xmlns:a16="http://schemas.microsoft.com/office/drawing/2014/main" val="10002"/>
                  </a:ext>
                </a:extLst>
              </a:tr>
              <a:tr h="1828800">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Knowledge/Awareness</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Aware of cultural climate</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Familiar with legislation and District situation</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Understand prioritization </a:t>
                      </a:r>
                      <a:endParaRPr sz="1300"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/18 points</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1.)</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2.)</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3.)</a:t>
                      </a:r>
                      <a:endParaRPr sz="1600" b="1" u="none" strike="noStrike" cap="none">
                        <a:latin typeface="Calibri"/>
                        <a:ea typeface="Calibri"/>
                        <a:cs typeface="Calibri"/>
                        <a:sym typeface="Calibri"/>
                      </a:endParaRPr>
                    </a:p>
                  </a:txBody>
                  <a:tcPr marL="91425" marR="91425" marT="0" marB="0"/>
                </a:tc>
                <a:extLst>
                  <a:ext uri="{0D108BD9-81ED-4DB2-BD59-A6C34878D82A}">
                    <a16:rowId xmlns:a16="http://schemas.microsoft.com/office/drawing/2014/main" val="10003"/>
                  </a:ext>
                </a:extLst>
              </a:tr>
              <a:tr h="1910075">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Teamwork/Critical Thinking</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Successful projects</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Able to think through viable solutions and alternatives with limited information</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Closes the loop</a:t>
                      </a:r>
                      <a:endParaRPr sz="1300"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000"/>
                        <a:buFont typeface="Noto Sans Symbols"/>
                        <a:buChar char="●"/>
                      </a:pPr>
                      <a:r>
                        <a:rPr lang="en-US" sz="1300" u="none" strike="noStrike" cap="none">
                          <a:latin typeface="Calibri"/>
                          <a:ea typeface="Calibri"/>
                          <a:cs typeface="Calibri"/>
                          <a:sym typeface="Calibri"/>
                        </a:rPr>
                        <a:t>Takes initiative</a:t>
                      </a:r>
                      <a:endParaRPr sz="1300"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/18 points</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1.)</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2.)</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3.)</a:t>
                      </a:r>
                      <a:endParaRPr sz="1600" b="1" u="none" strike="noStrike" cap="none">
                        <a:latin typeface="Calibri"/>
                        <a:ea typeface="Calibri"/>
                        <a:cs typeface="Calibri"/>
                        <a:sym typeface="Calibri"/>
                      </a:endParaRPr>
                    </a:p>
                  </a:txBody>
                  <a:tcPr marL="91425" marR="91425" marT="0" marB="0"/>
                </a:tc>
                <a:extLst>
                  <a:ext uri="{0D108BD9-81ED-4DB2-BD59-A6C34878D82A}">
                    <a16:rowId xmlns:a16="http://schemas.microsoft.com/office/drawing/2014/main" val="10004"/>
                  </a:ext>
                </a:extLst>
              </a:tr>
              <a:tr h="2235200">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Communication</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200"/>
                        <a:buFont typeface="Noto Sans Symbols"/>
                        <a:buChar char="●"/>
                      </a:pPr>
                      <a:r>
                        <a:rPr lang="en-US" sz="1300" u="none" strike="noStrike" cap="none">
                          <a:latin typeface="Calibri"/>
                          <a:ea typeface="Calibri"/>
                          <a:cs typeface="Calibri"/>
                          <a:sym typeface="Calibri"/>
                        </a:rPr>
                        <a:t>Proficient communication using friendly language</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200"/>
                        <a:buFont typeface="Noto Sans Symbols"/>
                        <a:buChar char="●"/>
                      </a:pPr>
                      <a:r>
                        <a:rPr lang="en-US" sz="1300" u="none" strike="noStrike" cap="none">
                          <a:latin typeface="Calibri"/>
                          <a:ea typeface="Calibri"/>
                          <a:cs typeface="Calibri"/>
                          <a:sym typeface="Calibri"/>
                        </a:rPr>
                        <a:t>Articulate</a:t>
                      </a:r>
                      <a:endParaRPr sz="1600" b="1" u="none" strike="noStrike" cap="none">
                        <a:latin typeface="Calibri"/>
                        <a:ea typeface="Calibri"/>
                        <a:cs typeface="Calibri"/>
                        <a:sym typeface="Calibri"/>
                      </a:endParaRPr>
                    </a:p>
                    <a:p>
                      <a:pPr marL="156210" marR="0" lvl="0" indent="-156210" algn="l" rtl="0">
                        <a:spcBef>
                          <a:spcPts val="0"/>
                        </a:spcBef>
                        <a:spcAft>
                          <a:spcPts val="0"/>
                        </a:spcAft>
                        <a:buClr>
                          <a:schemeClr val="dk1"/>
                        </a:buClr>
                        <a:buSzPts val="1200"/>
                        <a:buFont typeface="Noto Sans Symbols"/>
                        <a:buChar char="●"/>
                      </a:pPr>
                      <a:r>
                        <a:rPr lang="en-US" sz="1300" u="none" strike="noStrike" cap="none">
                          <a:latin typeface="Calibri"/>
                          <a:ea typeface="Calibri"/>
                          <a:cs typeface="Calibri"/>
                          <a:sym typeface="Calibri"/>
                        </a:rPr>
                        <a:t>Present and makes eye contact</a:t>
                      </a:r>
                      <a:endParaRPr sz="16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b="1" u="none" strike="noStrike" cap="none">
                        <a:latin typeface="Calibri"/>
                        <a:ea typeface="Calibri"/>
                        <a:cs typeface="Calibri"/>
                        <a:sym typeface="Calibri"/>
                      </a:endParaRPr>
                    </a:p>
                  </a:txBody>
                  <a:tcPr marL="91425" marR="91425" marT="0" marB="0">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/18 points</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l" rtl="0">
                        <a:spcBef>
                          <a:spcPts val="0"/>
                        </a:spcBef>
                        <a:spcAft>
                          <a:spcPts val="0"/>
                        </a:spcAft>
                        <a:buClr>
                          <a:schemeClr val="dk1"/>
                        </a:buClr>
                        <a:buSzPts val="1300"/>
                        <a:buFont typeface="Calibri"/>
                        <a:buNone/>
                      </a:pPr>
                      <a:r>
                        <a:rPr lang="en-US" sz="1300" i="1" u="none" strike="noStrike" cap="none">
                          <a:latin typeface="Calibri"/>
                          <a:ea typeface="Calibri"/>
                          <a:cs typeface="Calibri"/>
                          <a:sym typeface="Calibri"/>
                        </a:rPr>
                        <a:t>Interviewer’s overall assessment of applicant’s communication style and proficiency</a:t>
                      </a:r>
                      <a:endParaRPr sz="1300" i="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1.)</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2.)</a:t>
                      </a: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endParaRPr sz="1300" b="1" u="none" strike="noStrike" cap="none">
                        <a:latin typeface="Calibri"/>
                        <a:ea typeface="Calibri"/>
                        <a:cs typeface="Calibri"/>
                        <a:sym typeface="Calibri"/>
                      </a:endParaRPr>
                    </a:p>
                    <a:p>
                      <a:pPr marL="0" marR="0" lvl="0" indent="0" algn="l" rtl="0">
                        <a:spcBef>
                          <a:spcPts val="0"/>
                        </a:spcBef>
                        <a:spcAft>
                          <a:spcPts val="0"/>
                        </a:spcAft>
                        <a:buClr>
                          <a:schemeClr val="dk1"/>
                        </a:buClr>
                        <a:buSzPts val="1300"/>
                        <a:buFont typeface="Calibri"/>
                        <a:buNone/>
                      </a:pPr>
                      <a:r>
                        <a:rPr lang="en-US" sz="1300" b="1" u="none" strike="noStrike" cap="none">
                          <a:latin typeface="Calibri"/>
                          <a:ea typeface="Calibri"/>
                          <a:cs typeface="Calibri"/>
                          <a:sym typeface="Calibri"/>
                        </a:rPr>
                        <a:t>3.)</a:t>
                      </a:r>
                      <a:r>
                        <a:rPr lang="en-US" sz="1300" i="1" u="none" strike="noStrike" cap="none">
                          <a:latin typeface="Calibri"/>
                          <a:ea typeface="Calibri"/>
                          <a:cs typeface="Calibri"/>
                          <a:sym typeface="Calibri"/>
                        </a:rPr>
                        <a:t>.</a:t>
                      </a:r>
                      <a:endParaRPr sz="1600" b="1" u="none" strike="noStrike" cap="none">
                        <a:latin typeface="Calibri"/>
                        <a:ea typeface="Calibri"/>
                        <a:cs typeface="Calibri"/>
                        <a:sym typeface="Calibri"/>
                      </a:endParaRPr>
                    </a:p>
                  </a:txBody>
                  <a:tcPr marL="91425" marR="91425" marT="0" marB="0"/>
                </a:tc>
                <a:extLst>
                  <a:ext uri="{0D108BD9-81ED-4DB2-BD59-A6C34878D82A}">
                    <a16:rowId xmlns:a16="http://schemas.microsoft.com/office/drawing/2014/main" val="10005"/>
                  </a:ext>
                </a:extLst>
              </a:tr>
              <a:tr h="731525">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Total Scores</a:t>
                      </a:r>
                      <a:endParaRPr sz="1600" b="1" u="none" strike="noStrike" cap="none">
                        <a:latin typeface="Calibri"/>
                        <a:ea typeface="Calibri"/>
                        <a:cs typeface="Calibri"/>
                        <a:sym typeface="Calibri"/>
                      </a:endParaRPr>
                    </a:p>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Application Completeness</a:t>
                      </a:r>
                      <a:endParaRPr sz="1600" b="1" u="none" strike="noStrike" cap="none">
                        <a:latin typeface="Calibri"/>
                        <a:ea typeface="Calibri"/>
                        <a:cs typeface="Calibri"/>
                        <a:sym typeface="Calibri"/>
                      </a:endParaRPr>
                    </a:p>
                  </a:txBody>
                  <a:tcPr marL="91425" marR="91425" marT="0" marB="0" anchor="ctr">
                    <a:solidFill>
                      <a:srgbClr val="FBE5D5"/>
                    </a:solidFill>
                  </a:tcPr>
                </a:tc>
                <a:tc>
                  <a:txBody>
                    <a:bodyPr/>
                    <a:lstStyle/>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p>
                      <a:pPr marL="0" marR="0" lvl="0" indent="0" algn="ctr" rtl="0">
                        <a:spcBef>
                          <a:spcPts val="0"/>
                        </a:spcBef>
                        <a:spcAft>
                          <a:spcPts val="0"/>
                        </a:spcAft>
                        <a:buClr>
                          <a:schemeClr val="dk1"/>
                        </a:buClr>
                        <a:buSzPts val="1600"/>
                        <a:buFont typeface="Calibri"/>
                        <a:buNone/>
                      </a:pPr>
                      <a:r>
                        <a:rPr lang="en-US" sz="1600" b="1" u="none" strike="noStrike" cap="none">
                          <a:latin typeface="Calibri"/>
                          <a:ea typeface="Calibri"/>
                          <a:cs typeface="Calibri"/>
                          <a:sym typeface="Calibri"/>
                        </a:rPr>
                        <a:t>/10</a:t>
                      </a:r>
                      <a:endParaRPr sz="1600" b="1" u="none" strike="noStrike" cap="none">
                        <a:latin typeface="Calibri"/>
                        <a:ea typeface="Calibri"/>
                        <a:cs typeface="Calibri"/>
                        <a:sym typeface="Calibri"/>
                      </a:endParaRPr>
                    </a:p>
                  </a:txBody>
                  <a:tcPr marL="91425" marR="91425" marT="0" marB="0" anchor="ctr"/>
                </a:tc>
                <a:tc>
                  <a:txBody>
                    <a:bodyPr/>
                    <a:lstStyle/>
                    <a:p>
                      <a:pPr marL="0" marR="0" lvl="0" indent="0" algn="ctr" rtl="0">
                        <a:spcBef>
                          <a:spcPts val="0"/>
                        </a:spcBef>
                        <a:spcAft>
                          <a:spcPts val="0"/>
                        </a:spcAft>
                        <a:buClr>
                          <a:schemeClr val="dk1"/>
                        </a:buClr>
                        <a:buSzPts val="1600"/>
                        <a:buFont typeface="Calibri"/>
                        <a:buNone/>
                      </a:pPr>
                      <a:endParaRPr sz="1600" b="1" u="none" strike="noStrike" cap="none">
                        <a:latin typeface="Calibri"/>
                        <a:ea typeface="Calibri"/>
                        <a:cs typeface="Calibri"/>
                        <a:sym typeface="Calibri"/>
                      </a:endParaRPr>
                    </a:p>
                  </a:txBody>
                  <a:tcPr marL="91425" marR="91425" marT="0" marB="0" anchor="ctr"/>
                </a:tc>
                <a:extLst>
                  <a:ext uri="{0D108BD9-81ED-4DB2-BD59-A6C34878D82A}">
                    <a16:rowId xmlns:a16="http://schemas.microsoft.com/office/drawing/2014/main" val="10006"/>
                  </a:ext>
                </a:extLst>
              </a:tr>
            </a:tbl>
          </a:graphicData>
        </a:graphic>
      </p:graphicFrame>
      <p:sp>
        <p:nvSpPr>
          <p:cNvPr id="166" name="Google Shape;166;p23"/>
          <p:cNvSpPr txBox="1"/>
          <p:nvPr/>
        </p:nvSpPr>
        <p:spPr>
          <a:xfrm>
            <a:off x="601233" y="875433"/>
            <a:ext cx="11026000" cy="5495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5333" b="1">
                <a:solidFill>
                  <a:schemeClr val="dk1"/>
                </a:solidFill>
                <a:latin typeface="Calibri"/>
                <a:ea typeface="Calibri"/>
                <a:cs typeface="Calibri"/>
                <a:sym typeface="Calibri"/>
              </a:rPr>
              <a:t>1.) Selection Committee Recommendations (Matrix)</a:t>
            </a:r>
            <a:endParaRPr sz="5333" b="1">
              <a:solidFill>
                <a:schemeClr val="dk1"/>
              </a:solidFill>
              <a:latin typeface="Calibri"/>
              <a:ea typeface="Calibri"/>
              <a:cs typeface="Calibri"/>
              <a:sym typeface="Calibri"/>
            </a:endParaRPr>
          </a:p>
          <a:p>
            <a:pPr marL="0" marR="0" lvl="0" indent="0" algn="l" rtl="0">
              <a:spcBef>
                <a:spcPts val="0"/>
              </a:spcBef>
              <a:spcAft>
                <a:spcPts val="0"/>
              </a:spcAft>
              <a:buNone/>
            </a:pPr>
            <a:endParaRPr sz="5333" b="1">
              <a:solidFill>
                <a:schemeClr val="dk1"/>
              </a:solidFill>
              <a:latin typeface="Calibri"/>
              <a:ea typeface="Calibri"/>
              <a:cs typeface="Calibri"/>
              <a:sym typeface="Calibri"/>
            </a:endParaRPr>
          </a:p>
          <a:p>
            <a:pPr marL="0" marR="0" lvl="0" indent="0" algn="l" rtl="0">
              <a:spcBef>
                <a:spcPts val="0"/>
              </a:spcBef>
              <a:spcAft>
                <a:spcPts val="0"/>
              </a:spcAft>
              <a:buNone/>
            </a:pPr>
            <a:r>
              <a:rPr lang="en-US" sz="5333" b="1">
                <a:solidFill>
                  <a:schemeClr val="dk1"/>
                </a:solidFill>
                <a:latin typeface="Calibri"/>
                <a:ea typeface="Calibri"/>
                <a:cs typeface="Calibri"/>
                <a:sym typeface="Calibri"/>
              </a:rPr>
              <a:t>2.) First Meeting Recommendation (February)</a:t>
            </a:r>
            <a:endParaRPr sz="5333" b="1">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364673" y="305290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t>Brief School Re-Opening Update</a:t>
            </a:r>
            <a:endParaRPr b="1" dirty="0"/>
          </a:p>
        </p:txBody>
      </p:sp>
      <p:sp>
        <p:nvSpPr>
          <p:cNvPr id="173" name="Google Shape;1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71450" y="71200"/>
            <a:ext cx="10582200" cy="7289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800"/>
              <a:buFont typeface="Calibri"/>
              <a:buNone/>
            </a:pPr>
            <a:r>
              <a:rPr lang="en-US" sz="3600"/>
              <a:t>Sacramento County Public Health - COVID-19 Levels</a:t>
            </a:r>
            <a:endParaRPr sz="3600"/>
          </a:p>
        </p:txBody>
      </p:sp>
      <p:sp>
        <p:nvSpPr>
          <p:cNvPr id="180" name="Google Shape;180;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81" name="Google Shape;181;p25"/>
          <p:cNvPicPr preferRelativeResize="0"/>
          <p:nvPr/>
        </p:nvPicPr>
        <p:blipFill rotWithShape="1">
          <a:blip r:embed="rId3">
            <a:alphaModFix/>
          </a:blip>
          <a:srcRect/>
          <a:stretch/>
        </p:blipFill>
        <p:spPr>
          <a:xfrm>
            <a:off x="2005688" y="888200"/>
            <a:ext cx="8180625" cy="5833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cxnSp>
        <p:nvCxnSpPr>
          <p:cNvPr id="187" name="Google Shape;187;p26"/>
          <p:cNvCxnSpPr/>
          <p:nvPr/>
        </p:nvCxnSpPr>
        <p:spPr>
          <a:xfrm>
            <a:off x="12183389" y="6662253"/>
            <a:ext cx="0" cy="4329300"/>
          </a:xfrm>
          <a:prstGeom prst="straightConnector1">
            <a:avLst/>
          </a:prstGeom>
          <a:noFill/>
          <a:ln w="9525" cap="flat" cmpd="sng">
            <a:solidFill>
              <a:srgbClr val="D8D8D8"/>
            </a:solidFill>
            <a:prstDash val="solid"/>
            <a:miter lim="800000"/>
            <a:headEnd type="none" w="sm" len="sm"/>
            <a:tailEnd type="none" w="sm" len="sm"/>
          </a:ln>
        </p:spPr>
      </p:cxnSp>
      <p:sp>
        <p:nvSpPr>
          <p:cNvPr id="188" name="Google Shape;188;p26"/>
          <p:cNvSpPr/>
          <p:nvPr/>
        </p:nvSpPr>
        <p:spPr>
          <a:xfrm>
            <a:off x="11742408" y="11221850"/>
            <a:ext cx="1728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189" name="Google Shape;189;p26"/>
          <p:cNvSpPr/>
          <p:nvPr/>
        </p:nvSpPr>
        <p:spPr>
          <a:xfrm>
            <a:off x="2716749" y="573227"/>
            <a:ext cx="9036600" cy="769500"/>
          </a:xfrm>
          <a:prstGeom prst="rect">
            <a:avLst/>
          </a:prstGeom>
          <a:noFill/>
          <a:ln>
            <a:noFill/>
          </a:ln>
        </p:spPr>
        <p:txBody>
          <a:bodyPr spcFirstLastPara="1" wrap="square" lIns="91425" tIns="45700" rIns="91425" bIns="45700" anchor="t" anchorCtr="0">
            <a:noAutofit/>
          </a:bodyPr>
          <a:lstStyle/>
          <a:p>
            <a:pPr marL="0" marR="0" lvl="0" indent="0" algn="r" rtl="0">
              <a:lnSpc>
                <a:spcPct val="138000"/>
              </a:lnSpc>
              <a:spcBef>
                <a:spcPts val="0"/>
              </a:spcBef>
              <a:spcAft>
                <a:spcPts val="0"/>
              </a:spcAft>
              <a:buClr>
                <a:schemeClr val="dk1"/>
              </a:buClr>
              <a:buSzPts val="1100"/>
              <a:buFont typeface="Arial"/>
              <a:buNone/>
            </a:pPr>
            <a:r>
              <a:rPr lang="en-US" sz="3800" b="0" i="0" u="none" strike="noStrike" cap="none">
                <a:solidFill>
                  <a:schemeClr val="dk1"/>
                </a:solidFill>
                <a:latin typeface="Calibri"/>
                <a:ea typeface="Calibri"/>
                <a:cs typeface="Calibri"/>
                <a:sym typeface="Calibri"/>
              </a:rPr>
              <a:t>CDPH/SCPH Reopening of Schools Criteria</a:t>
            </a:r>
            <a:endParaRPr sz="3800" b="0" i="0" u="none" strike="noStrike" cap="none">
              <a:solidFill>
                <a:srgbClr val="000000"/>
              </a:solidFill>
              <a:latin typeface="Calibri"/>
              <a:ea typeface="Calibri"/>
              <a:cs typeface="Calibri"/>
              <a:sym typeface="Calibri"/>
            </a:endParaRPr>
          </a:p>
        </p:txBody>
      </p:sp>
      <p:pic>
        <p:nvPicPr>
          <p:cNvPr id="190" name="Google Shape;190;p26" descr="A close up of a sign&#10;&#10;Description automatically generated"/>
          <p:cNvPicPr preferRelativeResize="0"/>
          <p:nvPr/>
        </p:nvPicPr>
        <p:blipFill rotWithShape="1">
          <a:blip r:embed="rId3">
            <a:alphaModFix/>
          </a:blip>
          <a:srcRect/>
          <a:stretch/>
        </p:blipFill>
        <p:spPr>
          <a:xfrm>
            <a:off x="145931" y="115727"/>
            <a:ext cx="2695198" cy="1684497"/>
          </a:xfrm>
          <a:prstGeom prst="rect">
            <a:avLst/>
          </a:prstGeom>
          <a:noFill/>
          <a:ln>
            <a:noFill/>
          </a:ln>
        </p:spPr>
      </p:pic>
      <p:sp>
        <p:nvSpPr>
          <p:cNvPr id="191" name="Google Shape;191;p26"/>
          <p:cNvSpPr txBox="1"/>
          <p:nvPr/>
        </p:nvSpPr>
        <p:spPr>
          <a:xfrm>
            <a:off x="-4320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aphicFrame>
        <p:nvGraphicFramePr>
          <p:cNvPr id="192" name="Google Shape;192;p26"/>
          <p:cNvGraphicFramePr/>
          <p:nvPr/>
        </p:nvGraphicFramePr>
        <p:xfrm>
          <a:off x="1763500" y="4367525"/>
          <a:ext cx="7658075" cy="2457090"/>
        </p:xfrm>
        <a:graphic>
          <a:graphicData uri="http://schemas.openxmlformats.org/drawingml/2006/table">
            <a:tbl>
              <a:tblPr>
                <a:noFill/>
                <a:tableStyleId>{B597E5D7-4911-4CED-8974-8FD1A7CC6DEA}</a:tableStyleId>
              </a:tblPr>
              <a:tblGrid>
                <a:gridCol w="2158575">
                  <a:extLst>
                    <a:ext uri="{9D8B030D-6E8A-4147-A177-3AD203B41FA5}">
                      <a16:colId xmlns:a16="http://schemas.microsoft.com/office/drawing/2014/main" val="20000"/>
                    </a:ext>
                  </a:extLst>
                </a:gridCol>
                <a:gridCol w="2196775">
                  <a:extLst>
                    <a:ext uri="{9D8B030D-6E8A-4147-A177-3AD203B41FA5}">
                      <a16:colId xmlns:a16="http://schemas.microsoft.com/office/drawing/2014/main" val="20001"/>
                    </a:ext>
                  </a:extLst>
                </a:gridCol>
                <a:gridCol w="2167675">
                  <a:extLst>
                    <a:ext uri="{9D8B030D-6E8A-4147-A177-3AD203B41FA5}">
                      <a16:colId xmlns:a16="http://schemas.microsoft.com/office/drawing/2014/main" val="20002"/>
                    </a:ext>
                  </a:extLst>
                </a:gridCol>
                <a:gridCol w="1135050">
                  <a:extLst>
                    <a:ext uri="{9D8B030D-6E8A-4147-A177-3AD203B41FA5}">
                      <a16:colId xmlns:a16="http://schemas.microsoft.com/office/drawing/2014/main" val="20003"/>
                    </a:ext>
                  </a:extLst>
                </a:gridCol>
              </a:tblGrid>
              <a:tr h="5752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December 1st</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26.6</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9.4%</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n/a</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7520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December 8</a:t>
                      </a:r>
                      <a:r>
                        <a:rPr lang="en-US" sz="2000" b="1" u="none" strike="noStrike" cap="none" baseline="30000">
                          <a:latin typeface="Proxima Nova"/>
                          <a:ea typeface="Proxima Nova"/>
                          <a:cs typeface="Proxima Nova"/>
                          <a:sym typeface="Proxima Nova"/>
                        </a:rPr>
                        <a:t>th</a:t>
                      </a:r>
                      <a:r>
                        <a:rPr lang="en-US" sz="2000" b="1" u="none" strike="noStrike" cap="none">
                          <a:latin typeface="Proxima Nova"/>
                          <a:ea typeface="Proxima Nova"/>
                          <a:cs typeface="Proxima Nova"/>
                          <a:sym typeface="Proxima Nova"/>
                        </a:rPr>
                        <a:t> </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31.6</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10.3%</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Proxima Nova"/>
                          <a:ea typeface="Proxima Nova"/>
                          <a:cs typeface="Proxima Nova"/>
                          <a:sym typeface="Proxima Nova"/>
                        </a:rPr>
                        <a:t>13.7%</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75200">
                <a:tc>
                  <a:txBody>
                    <a:bodyPr/>
                    <a:lstStyle/>
                    <a:p>
                      <a:pPr marL="0" marR="0" lvl="0" indent="0" algn="l" rtl="0">
                        <a:lnSpc>
                          <a:spcPct val="100000"/>
                        </a:lnSpc>
                        <a:spcBef>
                          <a:spcPts val="0"/>
                        </a:spcBef>
                        <a:spcAft>
                          <a:spcPts val="0"/>
                        </a:spcAft>
                        <a:buClr>
                          <a:schemeClr val="dk1"/>
                        </a:buClr>
                        <a:buSzPts val="2000"/>
                        <a:buFont typeface="Proxima Nova"/>
                        <a:buNone/>
                      </a:pPr>
                      <a:r>
                        <a:rPr lang="en-US" sz="2000" b="1" u="none" strike="noStrike" cap="none">
                          <a:latin typeface="Proxima Nova"/>
                          <a:ea typeface="Proxima Nova"/>
                          <a:cs typeface="Proxima Nova"/>
                          <a:sym typeface="Proxima Nova"/>
                        </a:rPr>
                        <a:t>December 10th </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tc gridSpan="3">
                  <a:txBody>
                    <a:bodyPr/>
                    <a:lstStyle/>
                    <a:p>
                      <a:pPr marL="0" marR="0" lvl="0" indent="0" algn="l" rtl="0">
                        <a:lnSpc>
                          <a:spcPct val="100000"/>
                        </a:lnSpc>
                        <a:spcBef>
                          <a:spcPts val="0"/>
                        </a:spcBef>
                        <a:spcAft>
                          <a:spcPts val="0"/>
                        </a:spcAft>
                        <a:buClr>
                          <a:schemeClr val="dk1"/>
                        </a:buClr>
                        <a:buSzPts val="1800"/>
                        <a:buFont typeface="Proxima Nova"/>
                        <a:buNone/>
                      </a:pPr>
                      <a:r>
                        <a:rPr lang="en-US" sz="1800" b="1" u="none" strike="noStrike" cap="none">
                          <a:latin typeface="Proxima Nova"/>
                          <a:ea typeface="Proxima Nova"/>
                          <a:cs typeface="Proxima Nova"/>
                          <a:sym typeface="Proxima Nova"/>
                        </a:rPr>
                        <a:t>Regional Stay at Home Public Health Order -    12.7% ICU capacity</a:t>
                      </a:r>
                      <a:endParaRPr sz="18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75200">
                <a:tc>
                  <a:txBody>
                    <a:bodyPr/>
                    <a:lstStyle/>
                    <a:p>
                      <a:pPr marL="0" marR="0" lvl="0" indent="0" algn="l" rtl="0">
                        <a:lnSpc>
                          <a:spcPct val="100000"/>
                        </a:lnSpc>
                        <a:spcBef>
                          <a:spcPts val="0"/>
                        </a:spcBef>
                        <a:spcAft>
                          <a:spcPts val="0"/>
                        </a:spcAft>
                        <a:buClr>
                          <a:schemeClr val="dk1"/>
                        </a:buClr>
                        <a:buSzPts val="2000"/>
                        <a:buFont typeface="Proxima Nova"/>
                        <a:buNone/>
                      </a:pPr>
                      <a:r>
                        <a:rPr lang="en-US" sz="2000" b="1" u="none" strike="noStrike" cap="none">
                          <a:latin typeface="Proxima Nova"/>
                          <a:ea typeface="Proxima Nova"/>
                          <a:cs typeface="Proxima Nova"/>
                          <a:sym typeface="Proxima Nova"/>
                        </a:rPr>
                        <a:t>January 5th</a:t>
                      </a:r>
                      <a:endParaRPr sz="20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800"/>
                        <a:buFont typeface="Proxima Nova"/>
                        <a:buNone/>
                      </a:pPr>
                      <a:r>
                        <a:rPr lang="en-US" sz="1800" b="1" u="none" strike="noStrike" cap="none">
                          <a:latin typeface="Proxima Nova"/>
                          <a:ea typeface="Proxima Nova"/>
                          <a:cs typeface="Proxima Nova"/>
                          <a:sym typeface="Proxima Nova"/>
                        </a:rPr>
                        <a:t>47.0</a:t>
                      </a:r>
                      <a:endParaRPr sz="1800" b="1" u="none" strike="noStrike" cap="none">
                        <a:latin typeface="Proxima Nova"/>
                        <a:ea typeface="Proxima Nova"/>
                        <a:cs typeface="Proxima Nova"/>
                        <a:sym typeface="Proxima Nova"/>
                      </a:endParaRPr>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Arial"/>
                        <a:buNone/>
                      </a:pPr>
                      <a:r>
                        <a:rPr lang="en-US" sz="2000" b="1" u="none" strike="noStrike" cap="none">
                          <a:solidFill>
                            <a:schemeClr val="dk1"/>
                          </a:solidFill>
                          <a:latin typeface="Proxima Nova"/>
                          <a:ea typeface="Proxima Nova"/>
                          <a:cs typeface="Proxima Nova"/>
                          <a:sym typeface="Proxima Nova"/>
                        </a:rPr>
                        <a:t>12.1%</a:t>
                      </a:r>
                      <a:endParaRPr sz="1800" u="none" strike="noStrike" cap="none"/>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2000"/>
                        <a:buFont typeface="Proxima Nova"/>
                        <a:buNone/>
                      </a:pPr>
                      <a:r>
                        <a:rPr lang="en-US" sz="2000" b="1" u="none" strike="noStrike" cap="none">
                          <a:solidFill>
                            <a:schemeClr val="dk1"/>
                          </a:solidFill>
                          <a:latin typeface="Proxima Nova"/>
                          <a:ea typeface="Proxima Nova"/>
                          <a:cs typeface="Proxima Nova"/>
                          <a:sym typeface="Proxima Nova"/>
                        </a:rPr>
                        <a:t>16.0%</a:t>
                      </a:r>
                      <a:endParaRPr sz="1800" u="none" strike="noStrike" cap="none"/>
                    </a:p>
                  </a:txBody>
                  <a:tcPr marL="91425" marR="91425" marT="91425" marB="91425" anchor="ctr">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3" name="Google Shape;193;p26"/>
          <p:cNvSpPr txBox="1"/>
          <p:nvPr/>
        </p:nvSpPr>
        <p:spPr>
          <a:xfrm>
            <a:off x="1763500" y="1741113"/>
            <a:ext cx="2335200" cy="2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County Risk Level</a:t>
            </a:r>
            <a:endParaRPr sz="1800" b="1" i="0" u="none" strike="noStrike" cap="none">
              <a:solidFill>
                <a:srgbClr val="000000"/>
              </a:solidFill>
              <a:latin typeface="Calibri"/>
              <a:ea typeface="Calibri"/>
              <a:cs typeface="Calibri"/>
              <a:sym typeface="Calibri"/>
            </a:endParaRPr>
          </a:p>
        </p:txBody>
      </p:sp>
      <p:sp>
        <p:nvSpPr>
          <p:cNvPr id="194" name="Google Shape;194;p26"/>
          <p:cNvSpPr txBox="1"/>
          <p:nvPr/>
        </p:nvSpPr>
        <p:spPr>
          <a:xfrm>
            <a:off x="3922075" y="1741125"/>
            <a:ext cx="2335200" cy="2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Adjusted Case Rate</a:t>
            </a:r>
            <a:endParaRPr sz="1800" b="1" i="0" u="none" strike="noStrike" cap="none">
              <a:solidFill>
                <a:srgbClr val="000000"/>
              </a:solidFill>
              <a:latin typeface="Calibri"/>
              <a:ea typeface="Calibri"/>
              <a:cs typeface="Calibri"/>
              <a:sym typeface="Calibri"/>
            </a:endParaRPr>
          </a:p>
        </p:txBody>
      </p:sp>
      <p:sp>
        <p:nvSpPr>
          <p:cNvPr id="195" name="Google Shape;195;p26"/>
          <p:cNvSpPr txBox="1"/>
          <p:nvPr/>
        </p:nvSpPr>
        <p:spPr>
          <a:xfrm>
            <a:off x="6067450" y="1741113"/>
            <a:ext cx="2335200" cy="2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Positivity Rate </a:t>
            </a:r>
            <a:endParaRPr sz="1800" b="1" i="0" u="none" strike="noStrike" cap="none">
              <a:solidFill>
                <a:srgbClr val="000000"/>
              </a:solidFill>
              <a:latin typeface="Calibri"/>
              <a:ea typeface="Calibri"/>
              <a:cs typeface="Calibri"/>
              <a:sym typeface="Calibri"/>
            </a:endParaRPr>
          </a:p>
        </p:txBody>
      </p:sp>
      <p:sp>
        <p:nvSpPr>
          <p:cNvPr id="196" name="Google Shape;196;p26"/>
          <p:cNvSpPr txBox="1"/>
          <p:nvPr/>
        </p:nvSpPr>
        <p:spPr>
          <a:xfrm>
            <a:off x="8218800" y="1741125"/>
            <a:ext cx="1596600" cy="29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Health Equity </a:t>
            </a:r>
            <a:endParaRPr sz="1800" b="1" i="0" u="none" strike="noStrike" cap="none">
              <a:solidFill>
                <a:srgbClr val="000000"/>
              </a:solidFill>
              <a:latin typeface="Calibri"/>
              <a:ea typeface="Calibri"/>
              <a:cs typeface="Calibri"/>
              <a:sym typeface="Calibri"/>
            </a:endParaRPr>
          </a:p>
        </p:txBody>
      </p:sp>
      <p:pic>
        <p:nvPicPr>
          <p:cNvPr id="197" name="Google Shape;197;p26"/>
          <p:cNvPicPr preferRelativeResize="0"/>
          <p:nvPr/>
        </p:nvPicPr>
        <p:blipFill rotWithShape="1">
          <a:blip r:embed="rId4">
            <a:alphaModFix/>
          </a:blip>
          <a:srcRect/>
          <a:stretch/>
        </p:blipFill>
        <p:spPr>
          <a:xfrm>
            <a:off x="1763488" y="3186413"/>
            <a:ext cx="7658100" cy="1181100"/>
          </a:xfrm>
          <a:prstGeom prst="rect">
            <a:avLst/>
          </a:prstGeom>
          <a:noFill/>
          <a:ln>
            <a:noFill/>
          </a:ln>
        </p:spPr>
      </p:pic>
      <p:pic>
        <p:nvPicPr>
          <p:cNvPr id="198" name="Google Shape;198;p26"/>
          <p:cNvPicPr preferRelativeResize="0"/>
          <p:nvPr/>
        </p:nvPicPr>
        <p:blipFill rotWithShape="1">
          <a:blip r:embed="rId5">
            <a:alphaModFix/>
          </a:blip>
          <a:srcRect r="8949" b="6129"/>
          <a:stretch/>
        </p:blipFill>
        <p:spPr>
          <a:xfrm>
            <a:off x="1763488" y="2126850"/>
            <a:ext cx="7658100" cy="1117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cxnSp>
        <p:nvCxnSpPr>
          <p:cNvPr id="204" name="Google Shape;204;p27"/>
          <p:cNvCxnSpPr/>
          <p:nvPr/>
        </p:nvCxnSpPr>
        <p:spPr>
          <a:xfrm>
            <a:off x="12183389" y="6662253"/>
            <a:ext cx="0" cy="4329300"/>
          </a:xfrm>
          <a:prstGeom prst="straightConnector1">
            <a:avLst/>
          </a:prstGeom>
          <a:noFill/>
          <a:ln w="9525" cap="flat" cmpd="sng">
            <a:solidFill>
              <a:srgbClr val="D8D8D8"/>
            </a:solidFill>
            <a:prstDash val="solid"/>
            <a:miter lim="800000"/>
            <a:headEnd type="none" w="sm" len="sm"/>
            <a:tailEnd type="none" w="sm" len="sm"/>
          </a:ln>
        </p:spPr>
      </p:cxnSp>
      <p:sp>
        <p:nvSpPr>
          <p:cNvPr id="205" name="Google Shape;205;p27"/>
          <p:cNvSpPr/>
          <p:nvPr/>
        </p:nvSpPr>
        <p:spPr>
          <a:xfrm>
            <a:off x="11742408" y="11221850"/>
            <a:ext cx="1728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206" name="Google Shape;206;p27"/>
          <p:cNvSpPr/>
          <p:nvPr/>
        </p:nvSpPr>
        <p:spPr>
          <a:xfrm>
            <a:off x="3200217" y="686800"/>
            <a:ext cx="8632800" cy="646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4000" b="0" i="0" u="none" strike="noStrike" cap="none">
                <a:solidFill>
                  <a:schemeClr val="dk1"/>
                </a:solidFill>
                <a:latin typeface="Calibri"/>
                <a:ea typeface="Calibri"/>
                <a:cs typeface="Calibri"/>
                <a:sym typeface="Calibri"/>
              </a:rPr>
              <a:t>Return Together Vision Statement </a:t>
            </a:r>
            <a:endParaRPr sz="4000" b="0" i="0" u="none" strike="noStrike" cap="none">
              <a:solidFill>
                <a:srgbClr val="000000"/>
              </a:solidFill>
              <a:latin typeface="Calibri"/>
              <a:ea typeface="Calibri"/>
              <a:cs typeface="Calibri"/>
              <a:sym typeface="Calibri"/>
            </a:endParaRPr>
          </a:p>
        </p:txBody>
      </p:sp>
      <p:pic>
        <p:nvPicPr>
          <p:cNvPr id="207" name="Google Shape;207;p27" descr="A close up of a sign&#10;&#10;Description automatically generated"/>
          <p:cNvPicPr preferRelativeResize="0"/>
          <p:nvPr/>
        </p:nvPicPr>
        <p:blipFill rotWithShape="1">
          <a:blip r:embed="rId3">
            <a:alphaModFix/>
          </a:blip>
          <a:srcRect/>
          <a:stretch/>
        </p:blipFill>
        <p:spPr>
          <a:xfrm>
            <a:off x="145931" y="115727"/>
            <a:ext cx="2695198" cy="1684497"/>
          </a:xfrm>
          <a:prstGeom prst="rect">
            <a:avLst/>
          </a:prstGeom>
          <a:noFill/>
          <a:ln>
            <a:noFill/>
          </a:ln>
        </p:spPr>
      </p:pic>
      <p:sp>
        <p:nvSpPr>
          <p:cNvPr id="208" name="Google Shape;208;p27"/>
          <p:cNvSpPr/>
          <p:nvPr/>
        </p:nvSpPr>
        <p:spPr>
          <a:xfrm>
            <a:off x="221501" y="2033261"/>
            <a:ext cx="11790600" cy="4074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500" b="0" i="0" u="none" strike="noStrike" cap="none">
                <a:solidFill>
                  <a:schemeClr val="dk1"/>
                </a:solidFill>
                <a:latin typeface="Calibri"/>
                <a:ea typeface="Calibri"/>
                <a:cs typeface="Calibri"/>
                <a:sym typeface="Calibri"/>
              </a:rPr>
              <a:t>Sac City Unified will disrupt the current status quo of systemic inequity to meet the academic, social and emotional needs of all our students, especially our most vulnerable students. Such disruption must result in higher learning standards and accountability. </a:t>
            </a:r>
            <a:r>
              <a:rPr lang="en-US" sz="2500" b="1" i="0" u="none" strike="noStrike" cap="none">
                <a:solidFill>
                  <a:schemeClr val="dk1"/>
                </a:solidFill>
                <a:latin typeface="Calibri"/>
                <a:ea typeface="Calibri"/>
                <a:cs typeface="Calibri"/>
                <a:sym typeface="Calibri"/>
              </a:rPr>
              <a:t>Our Return Together Plan will abide by all county public health orders to safely serve as many students as possible through in-person instruction. </a:t>
            </a:r>
            <a:r>
              <a:rPr lang="en-US" sz="2500" b="0" i="0" u="none" strike="noStrike" cap="none">
                <a:solidFill>
                  <a:schemeClr val="dk1"/>
                </a:solidFill>
                <a:latin typeface="Calibri"/>
                <a:ea typeface="Calibri"/>
                <a:cs typeface="Calibri"/>
                <a:sym typeface="Calibri"/>
              </a:rPr>
              <a:t>Because we recognize the evolving nature of this pandemic, all of our learning models will meet the needs of all students and mitigate learning loss, assuring that all students are given an equal opportunity to graduate with the greatest number of postsecondary choices from the widest array of options. </a:t>
            </a:r>
            <a:endParaRPr sz="2500" b="0" i="0" u="none" strike="noStrike" cap="none">
              <a:solidFill>
                <a:srgbClr val="000000"/>
              </a:solidFill>
              <a:latin typeface="Calibri"/>
              <a:ea typeface="Calibri"/>
              <a:cs typeface="Calibri"/>
              <a:sym typeface="Calibri"/>
            </a:endParaRPr>
          </a:p>
        </p:txBody>
      </p:sp>
      <p:sp>
        <p:nvSpPr>
          <p:cNvPr id="209" name="Google Shape;209;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cxnSp>
        <p:nvCxnSpPr>
          <p:cNvPr id="215" name="Google Shape;215;p28"/>
          <p:cNvCxnSpPr/>
          <p:nvPr/>
        </p:nvCxnSpPr>
        <p:spPr>
          <a:xfrm>
            <a:off x="12183389" y="6662253"/>
            <a:ext cx="0" cy="4329300"/>
          </a:xfrm>
          <a:prstGeom prst="straightConnector1">
            <a:avLst/>
          </a:prstGeom>
          <a:noFill/>
          <a:ln w="9525" cap="flat" cmpd="sng">
            <a:solidFill>
              <a:srgbClr val="D8D8D8"/>
            </a:solidFill>
            <a:prstDash val="solid"/>
            <a:miter lim="800000"/>
            <a:headEnd type="none" w="sm" len="sm"/>
            <a:tailEnd type="none" w="sm" len="sm"/>
          </a:ln>
        </p:spPr>
      </p:cxnSp>
      <p:sp>
        <p:nvSpPr>
          <p:cNvPr id="216" name="Google Shape;216;p28"/>
          <p:cNvSpPr/>
          <p:nvPr/>
        </p:nvSpPr>
        <p:spPr>
          <a:xfrm>
            <a:off x="11742408" y="11221850"/>
            <a:ext cx="1728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000000"/>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2716750" y="573224"/>
            <a:ext cx="9036600" cy="1227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3800">
                <a:solidFill>
                  <a:schemeClr val="dk1"/>
                </a:solidFill>
                <a:latin typeface="Calibri"/>
                <a:ea typeface="Calibri"/>
                <a:cs typeface="Calibri"/>
                <a:sym typeface="Calibri"/>
              </a:rPr>
              <a:t>Greater Sacramento Area </a:t>
            </a:r>
            <a:endParaRPr sz="380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1"/>
              </a:buClr>
              <a:buSzPts val="1100"/>
              <a:buFont typeface="Arial"/>
              <a:buNone/>
            </a:pPr>
            <a:r>
              <a:rPr lang="en-US" sz="3800">
                <a:solidFill>
                  <a:schemeClr val="dk1"/>
                </a:solidFill>
                <a:latin typeface="Calibri"/>
                <a:ea typeface="Calibri"/>
                <a:cs typeface="Calibri"/>
                <a:sym typeface="Calibri"/>
              </a:rPr>
              <a:t>Regional Stay At Home Public Health Order</a:t>
            </a:r>
            <a:endParaRPr sz="3800" b="0" i="0" u="none" strike="noStrike" cap="none">
              <a:solidFill>
                <a:srgbClr val="000000"/>
              </a:solidFill>
              <a:latin typeface="Calibri"/>
              <a:ea typeface="Calibri"/>
              <a:cs typeface="Calibri"/>
              <a:sym typeface="Calibri"/>
            </a:endParaRPr>
          </a:p>
        </p:txBody>
      </p:sp>
      <p:pic>
        <p:nvPicPr>
          <p:cNvPr id="218" name="Google Shape;218;p28" descr="A close up of a sign&#10;&#10;Description automatically generated"/>
          <p:cNvPicPr preferRelativeResize="0"/>
          <p:nvPr/>
        </p:nvPicPr>
        <p:blipFill rotWithShape="1">
          <a:blip r:embed="rId3">
            <a:alphaModFix/>
          </a:blip>
          <a:srcRect/>
          <a:stretch/>
        </p:blipFill>
        <p:spPr>
          <a:xfrm>
            <a:off x="145931" y="115727"/>
            <a:ext cx="2695198" cy="1684497"/>
          </a:xfrm>
          <a:prstGeom prst="rect">
            <a:avLst/>
          </a:prstGeom>
          <a:noFill/>
          <a:ln>
            <a:noFill/>
          </a:ln>
        </p:spPr>
      </p:pic>
      <p:sp>
        <p:nvSpPr>
          <p:cNvPr id="219" name="Google Shape;219;p28"/>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0" name="Google Shape;220;p28"/>
          <p:cNvSpPr txBox="1"/>
          <p:nvPr/>
        </p:nvSpPr>
        <p:spPr>
          <a:xfrm>
            <a:off x="445800" y="2144200"/>
            <a:ext cx="11307600" cy="4329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2600"/>
              <a:buFont typeface="Calibri"/>
              <a:buNone/>
            </a:pPr>
            <a:r>
              <a:rPr lang="en-US" sz="2600">
                <a:solidFill>
                  <a:schemeClr val="dk1"/>
                </a:solidFill>
                <a:latin typeface="Calibri"/>
                <a:ea typeface="Calibri"/>
                <a:cs typeface="Calibri"/>
                <a:sym typeface="Calibri"/>
              </a:rPr>
              <a:t>The following school activities are allowable:</a:t>
            </a:r>
            <a:endParaRPr sz="260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Distribution of essential services, such as all meal/food distribution,  educational supplies and health services (i.e. immunizations &amp; flu vaccines)</a:t>
            </a:r>
            <a:endParaRPr sz="240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Specialized service, such as occupational therapy, speech and language, medical or behavioral health services</a:t>
            </a:r>
            <a:endParaRPr sz="240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Small groups/cohorts, such as the SCUSD Learning Hubs</a:t>
            </a:r>
            <a:endParaRPr sz="240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Elementary school waiver applications</a:t>
            </a:r>
            <a:endParaRPr sz="2400">
              <a:solidFill>
                <a:schemeClr val="dk1"/>
              </a:solidFill>
              <a:latin typeface="Calibri"/>
              <a:ea typeface="Calibri"/>
              <a:cs typeface="Calibri"/>
              <a:sym typeface="Calibri"/>
            </a:endParaRPr>
          </a:p>
          <a:p>
            <a:pPr marL="457200" marR="0" lvl="0" indent="-381000" algn="l"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Youth sports conditioning - outdoors only</a:t>
            </a:r>
            <a:endParaRPr sz="2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800"/>
              <a:buFont typeface="Calibri"/>
              <a:buNone/>
            </a:pPr>
            <a:r>
              <a:rPr lang="en-US" sz="4000"/>
              <a:t>Implications for Purple Tier</a:t>
            </a:r>
            <a:endParaRPr sz="4000"/>
          </a:p>
        </p:txBody>
      </p:sp>
      <p:sp>
        <p:nvSpPr>
          <p:cNvPr id="226" name="Google Shape;226;p29"/>
          <p:cNvSpPr txBox="1">
            <a:spLocks noGrp="1"/>
          </p:cNvSpPr>
          <p:nvPr>
            <p:ph type="body" idx="1"/>
          </p:nvPr>
        </p:nvSpPr>
        <p:spPr>
          <a:xfrm>
            <a:off x="886550" y="1847850"/>
            <a:ext cx="10515600" cy="4351200"/>
          </a:xfrm>
          <a:prstGeom prst="rect">
            <a:avLst/>
          </a:prstGeom>
          <a:noFill/>
          <a:ln>
            <a:noFill/>
          </a:ln>
        </p:spPr>
        <p:txBody>
          <a:bodyPr spcFirstLastPara="1" wrap="square" lIns="91425" tIns="45700" rIns="91425" bIns="45700" anchor="t" anchorCtr="0">
            <a:noAutofit/>
          </a:bodyPr>
          <a:lstStyle/>
          <a:p>
            <a:pPr marL="457200" lvl="0" indent="-393700" algn="l" rtl="0">
              <a:lnSpc>
                <a:spcPct val="115000"/>
              </a:lnSpc>
              <a:spcBef>
                <a:spcPts val="1000"/>
              </a:spcBef>
              <a:spcAft>
                <a:spcPts val="0"/>
              </a:spcAft>
              <a:buClr>
                <a:schemeClr val="dk1"/>
              </a:buClr>
              <a:buSzPts val="2600"/>
              <a:buChar char="●"/>
            </a:pPr>
            <a:r>
              <a:rPr lang="en-US" sz="2600"/>
              <a:t>Schools not already open to all students for in-person instruction must remain closed</a:t>
            </a:r>
            <a:endParaRPr sz="2600"/>
          </a:p>
          <a:p>
            <a:pPr marL="457200" lvl="0" indent="-393700" algn="l" rtl="0">
              <a:lnSpc>
                <a:spcPct val="115000"/>
              </a:lnSpc>
              <a:spcBef>
                <a:spcPts val="0"/>
              </a:spcBef>
              <a:spcAft>
                <a:spcPts val="0"/>
              </a:spcAft>
              <a:buClr>
                <a:schemeClr val="dk1"/>
              </a:buClr>
              <a:buSzPts val="2600"/>
              <a:buChar char="●"/>
            </a:pPr>
            <a:r>
              <a:rPr lang="en-US" sz="2600"/>
              <a:t>Schools conducting in-person instruction or supports must maintain mitigation measures, including social distancing, face coverings, and sanitization, in compliance with schools guidance from CDPH and Sacramento County Public Health.</a:t>
            </a:r>
            <a:endParaRPr sz="2600"/>
          </a:p>
          <a:p>
            <a:pPr marL="457200" lvl="0" indent="-393700" algn="l" rtl="0">
              <a:lnSpc>
                <a:spcPct val="115000"/>
              </a:lnSpc>
              <a:spcBef>
                <a:spcPts val="0"/>
              </a:spcBef>
              <a:spcAft>
                <a:spcPts val="0"/>
              </a:spcAft>
              <a:buClr>
                <a:schemeClr val="dk1"/>
              </a:buClr>
              <a:buSzPts val="2600"/>
              <a:buChar char="●"/>
            </a:pPr>
            <a:r>
              <a:rPr lang="en-US" sz="2600"/>
              <a:t>Counties must remain in an assigned tier for a minimum of three weeks and must meet the criteria for the next tier for two consecutive weeks before advancing to the next tier.</a:t>
            </a:r>
            <a:endParaRPr sz="2600"/>
          </a:p>
        </p:txBody>
      </p:sp>
      <p:sp>
        <p:nvSpPr>
          <p:cNvPr id="227" name="Google Shape;2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17</a:t>
            </a:fld>
            <a:endParaRPr/>
          </a:p>
        </p:txBody>
      </p:sp>
      <p:pic>
        <p:nvPicPr>
          <p:cNvPr id="228" name="Google Shape;228;p29" descr="A close up of a sign&#10;&#10;Description automatically generated"/>
          <p:cNvPicPr preferRelativeResize="0"/>
          <p:nvPr/>
        </p:nvPicPr>
        <p:blipFill rotWithShape="1">
          <a:blip r:embed="rId3">
            <a:alphaModFix/>
          </a:blip>
          <a:srcRect/>
          <a:stretch/>
        </p:blipFill>
        <p:spPr>
          <a:xfrm>
            <a:off x="145931" y="115727"/>
            <a:ext cx="2695198" cy="16844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1800"/>
              <a:buFont typeface="Calibri"/>
              <a:buNone/>
            </a:pPr>
            <a:r>
              <a:rPr lang="en-US" sz="4000"/>
              <a:t>Learning Hubs and Waiver Applications</a:t>
            </a:r>
            <a:endParaRPr sz="3800"/>
          </a:p>
        </p:txBody>
      </p:sp>
      <p:sp>
        <p:nvSpPr>
          <p:cNvPr id="234" name="Google Shape;23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1000"/>
              </a:spcBef>
              <a:spcAft>
                <a:spcPts val="0"/>
              </a:spcAft>
              <a:buClr>
                <a:schemeClr val="dk1"/>
              </a:buClr>
              <a:buSzPts val="1800"/>
              <a:buNone/>
            </a:pPr>
            <a:r>
              <a:rPr lang="en-US"/>
              <a:t>•</a:t>
            </a:r>
            <a:r>
              <a:rPr lang="en-US" sz="2600"/>
              <a:t>	Learning Hubs are allowable under the preexisting CDPH small groups/cohort guidance.  Cohorts cannot exceed 16 individuals per cohort or more than 25% of the entire school population. </a:t>
            </a:r>
            <a:endParaRPr sz="2600"/>
          </a:p>
          <a:p>
            <a:pPr marL="457200" lvl="0" indent="-228600" algn="l" rtl="0">
              <a:lnSpc>
                <a:spcPct val="115000"/>
              </a:lnSpc>
              <a:spcBef>
                <a:spcPts val="1000"/>
              </a:spcBef>
              <a:spcAft>
                <a:spcPts val="0"/>
              </a:spcAft>
              <a:buClr>
                <a:schemeClr val="dk1"/>
              </a:buClr>
              <a:buSzPts val="1800"/>
              <a:buNone/>
            </a:pPr>
            <a:r>
              <a:rPr lang="en-US" sz="2600" strike="sngStrike"/>
              <a:t>•	Elementary schools (grades TK-6) may apply for a waiver to conduct in-person instruction</a:t>
            </a:r>
            <a:r>
              <a:rPr lang="en-US" sz="2600"/>
              <a:t>. No waiver process exists for middle or high schools.</a:t>
            </a:r>
            <a:endParaRPr sz="2600"/>
          </a:p>
          <a:p>
            <a:pPr marL="457200" lvl="0" indent="-228600" algn="l" rtl="0">
              <a:lnSpc>
                <a:spcPct val="115000"/>
              </a:lnSpc>
              <a:spcBef>
                <a:spcPts val="1000"/>
              </a:spcBef>
              <a:spcAft>
                <a:spcPts val="0"/>
              </a:spcAft>
              <a:buClr>
                <a:schemeClr val="dk1"/>
              </a:buClr>
              <a:buSzPts val="1800"/>
              <a:buNone/>
            </a:pPr>
            <a:r>
              <a:rPr lang="en-US" sz="2600"/>
              <a:t>•	Outdoor only sports conditioning using equipment is allowable for physical education classes and student athletics.  </a:t>
            </a:r>
            <a:endParaRPr sz="2600"/>
          </a:p>
          <a:p>
            <a:pPr marL="457200" lvl="0" indent="-228600" algn="l" rtl="0">
              <a:lnSpc>
                <a:spcPct val="90000"/>
              </a:lnSpc>
              <a:spcBef>
                <a:spcPts val="1000"/>
              </a:spcBef>
              <a:spcAft>
                <a:spcPts val="0"/>
              </a:spcAft>
              <a:buClr>
                <a:schemeClr val="dk1"/>
              </a:buClr>
              <a:buSzPts val="1800"/>
              <a:buNone/>
            </a:pPr>
            <a:endParaRPr/>
          </a:p>
        </p:txBody>
      </p:sp>
      <p:sp>
        <p:nvSpPr>
          <p:cNvPr id="235" name="Google Shape;2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18</a:t>
            </a:fld>
            <a:endParaRPr/>
          </a:p>
        </p:txBody>
      </p:sp>
      <p:pic>
        <p:nvPicPr>
          <p:cNvPr id="236" name="Google Shape;236;p30" descr="A close up of a sign&#10;&#10;Description automatically generated"/>
          <p:cNvPicPr preferRelativeResize="0"/>
          <p:nvPr/>
        </p:nvPicPr>
        <p:blipFill rotWithShape="1">
          <a:blip r:embed="rId3">
            <a:alphaModFix/>
          </a:blip>
          <a:srcRect/>
          <a:stretch/>
        </p:blipFill>
        <p:spPr>
          <a:xfrm>
            <a:off x="145931" y="115727"/>
            <a:ext cx="2695198" cy="16844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b3b70653ef_0_52"/>
          <p:cNvSpPr txBox="1">
            <a:spLocks noGrp="1"/>
          </p:cNvSpPr>
          <p:nvPr>
            <p:ph type="title"/>
          </p:nvPr>
        </p:nvSpPr>
        <p:spPr>
          <a:xfrm>
            <a:off x="170125" y="0"/>
            <a:ext cx="12021900" cy="818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Governor’s Safe Schools for All Plan Four Pillars</a:t>
            </a:r>
            <a:endParaRPr/>
          </a:p>
        </p:txBody>
      </p:sp>
      <p:sp>
        <p:nvSpPr>
          <p:cNvPr id="364" name="Google Shape;364;gb3b70653ef_0_52"/>
          <p:cNvSpPr txBox="1">
            <a:spLocks noGrp="1"/>
          </p:cNvSpPr>
          <p:nvPr>
            <p:ph type="body" idx="1"/>
          </p:nvPr>
        </p:nvSpPr>
        <p:spPr>
          <a:xfrm>
            <a:off x="238300" y="818050"/>
            <a:ext cx="11759700" cy="5903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202020"/>
              </a:buClr>
              <a:buSzPts val="2100"/>
              <a:buAutoNum type="arabicPeriod"/>
            </a:pPr>
            <a:r>
              <a:rPr lang="en-US" sz="2100" b="1">
                <a:solidFill>
                  <a:srgbClr val="202020"/>
                </a:solidFill>
                <a:highlight>
                  <a:srgbClr val="FFFFFF"/>
                </a:highlight>
              </a:rPr>
              <a:t> Safety &amp; Mitigation. </a:t>
            </a:r>
            <a:r>
              <a:rPr lang="en-US" sz="2100">
                <a:solidFill>
                  <a:srgbClr val="202020"/>
                </a:solidFill>
                <a:highlight>
                  <a:srgbClr val="FFFFFF"/>
                </a:highlight>
              </a:rPr>
              <a:t>To further ensure health and safety in the classroom, the Administration will focus on implementation of key measures, including testing, PPE, contact tracing, and vaccinations.</a:t>
            </a:r>
            <a:endParaRPr sz="2100">
              <a:solidFill>
                <a:srgbClr val="202020"/>
              </a:solidFill>
              <a:highlight>
                <a:srgbClr val="FFFFFF"/>
              </a:highlight>
            </a:endParaRPr>
          </a:p>
          <a:p>
            <a:pPr marL="914400" lvl="1" indent="-361950" algn="l" rtl="0">
              <a:lnSpc>
                <a:spcPct val="115000"/>
              </a:lnSpc>
              <a:spcBef>
                <a:spcPts val="0"/>
              </a:spcBef>
              <a:spcAft>
                <a:spcPts val="0"/>
              </a:spcAft>
              <a:buClr>
                <a:srgbClr val="202020"/>
              </a:buClr>
              <a:buSzPts val="2100"/>
              <a:buChar char="○"/>
            </a:pPr>
            <a:r>
              <a:rPr lang="en-US" sz="2100" b="1">
                <a:solidFill>
                  <a:srgbClr val="202020"/>
                </a:solidFill>
                <a:highlight>
                  <a:srgbClr val="FFFFFF"/>
                </a:highlight>
              </a:rPr>
              <a:t>Testing.</a:t>
            </a:r>
            <a:r>
              <a:rPr lang="en-US" sz="2100">
                <a:solidFill>
                  <a:srgbClr val="202020"/>
                </a:solidFill>
                <a:highlight>
                  <a:srgbClr val="FFFFFF"/>
                </a:highlight>
              </a:rPr>
              <a:t> The Administration will support frequent COVID-19 testing for all school staff and students, including weekly testing at schools in communities with high rates of transmission. For example, any interested public school will be on-boarded to the state-owned Valencia Branch Lab for PCR tests at one-third the market rate and the State will establish a hotline to help schools implement testing.</a:t>
            </a:r>
            <a:endParaRPr sz="2100">
              <a:solidFill>
                <a:srgbClr val="202020"/>
              </a:solidFill>
              <a:highlight>
                <a:srgbClr val="FFFFFF"/>
              </a:highlight>
            </a:endParaRPr>
          </a:p>
          <a:p>
            <a:pPr marL="914400" lvl="1" indent="-361950" algn="l" rtl="0">
              <a:lnSpc>
                <a:spcPct val="115000"/>
              </a:lnSpc>
              <a:spcBef>
                <a:spcPts val="0"/>
              </a:spcBef>
              <a:spcAft>
                <a:spcPts val="0"/>
              </a:spcAft>
              <a:buClr>
                <a:srgbClr val="202020"/>
              </a:buClr>
              <a:buSzPts val="2100"/>
              <a:buChar char="○"/>
            </a:pPr>
            <a:r>
              <a:rPr lang="en-US" sz="2100" b="1">
                <a:solidFill>
                  <a:srgbClr val="202020"/>
                </a:solidFill>
                <a:highlight>
                  <a:srgbClr val="FFFFFF"/>
                </a:highlight>
              </a:rPr>
              <a:t>PPE.</a:t>
            </a:r>
            <a:r>
              <a:rPr lang="en-US" sz="2100">
                <a:solidFill>
                  <a:srgbClr val="202020"/>
                </a:solidFill>
                <a:highlight>
                  <a:srgbClr val="FFFFFF"/>
                </a:highlight>
              </a:rPr>
              <a:t> All staff and students in schools are required to wear masks. Furthermore, surgical masks will be recommended for school staff, and the Administration will distribute millions of surgical masks to schools at no cost. The Administration has also enabled schools to leverage state-negotiated master contracts for PPE to reduce costs and streamline supply chains.</a:t>
            </a:r>
            <a:endParaRPr sz="2100">
              <a:solidFill>
                <a:srgbClr val="202020"/>
              </a:solidFill>
              <a:highlight>
                <a:srgbClr val="FFFFFF"/>
              </a:highlight>
            </a:endParaRPr>
          </a:p>
          <a:p>
            <a:pPr marL="914400" lvl="1" indent="-361950" algn="l" rtl="0">
              <a:lnSpc>
                <a:spcPct val="115000"/>
              </a:lnSpc>
              <a:spcBef>
                <a:spcPts val="0"/>
              </a:spcBef>
              <a:spcAft>
                <a:spcPts val="0"/>
              </a:spcAft>
              <a:buClr>
                <a:srgbClr val="202020"/>
              </a:buClr>
              <a:buSzPts val="2100"/>
              <a:buChar char="○"/>
            </a:pPr>
            <a:r>
              <a:rPr lang="en-US" sz="2100" b="1">
                <a:solidFill>
                  <a:srgbClr val="202020"/>
                </a:solidFill>
                <a:highlight>
                  <a:srgbClr val="FFFFFF"/>
                </a:highlight>
              </a:rPr>
              <a:t>Contact Tracing.</a:t>
            </a:r>
            <a:r>
              <a:rPr lang="en-US" sz="2100">
                <a:solidFill>
                  <a:srgbClr val="202020"/>
                </a:solidFill>
                <a:highlight>
                  <a:srgbClr val="FFFFFF"/>
                </a:highlight>
              </a:rPr>
              <a:t> Schools will continue to be on-boarded onto the School Portal for Outbreak Tracking (SPOT) to improve collaboration between school and health officials, and members of the state contact tracing workforce will be deployed to improve communication with schools.</a:t>
            </a:r>
            <a:endParaRPr sz="2100">
              <a:solidFill>
                <a:srgbClr val="202020"/>
              </a:solidFill>
              <a:highlight>
                <a:srgbClr val="FFFFFF"/>
              </a:highlight>
            </a:endParaRPr>
          </a:p>
          <a:p>
            <a:pPr marL="914400" lvl="1" indent="-361950" algn="l" rtl="0">
              <a:lnSpc>
                <a:spcPct val="115000"/>
              </a:lnSpc>
              <a:spcBef>
                <a:spcPts val="0"/>
              </a:spcBef>
              <a:spcAft>
                <a:spcPts val="0"/>
              </a:spcAft>
              <a:buClr>
                <a:srgbClr val="202020"/>
              </a:buClr>
              <a:buSzPts val="2100"/>
              <a:buChar char="○"/>
            </a:pPr>
            <a:r>
              <a:rPr lang="en-US" sz="2100" b="1">
                <a:solidFill>
                  <a:srgbClr val="202020"/>
                </a:solidFill>
                <a:highlight>
                  <a:srgbClr val="FFFFFF"/>
                </a:highlight>
              </a:rPr>
              <a:t>Vaccinations.</a:t>
            </a:r>
            <a:r>
              <a:rPr lang="en-US" sz="2100">
                <a:solidFill>
                  <a:srgbClr val="202020"/>
                </a:solidFill>
                <a:highlight>
                  <a:srgbClr val="FFFFFF"/>
                </a:highlight>
              </a:rPr>
              <a:t> School staff will be prioritized in the distribution of vaccines through the spring of 2021.</a:t>
            </a:r>
            <a:endParaRPr sz="2100">
              <a:solidFill>
                <a:srgbClr val="202020"/>
              </a:solidFill>
              <a:highlight>
                <a:srgbClr val="FFFFFF"/>
              </a:highlight>
            </a:endParaRPr>
          </a:p>
          <a:p>
            <a:pPr marL="0" lvl="0" indent="0" algn="l" rtl="0">
              <a:spcBef>
                <a:spcPts val="1000"/>
              </a:spcBef>
              <a:spcAft>
                <a:spcPts val="0"/>
              </a:spcAft>
              <a:buNone/>
            </a:pPr>
            <a:endParaRPr sz="2100"/>
          </a:p>
        </p:txBody>
      </p:sp>
      <p:sp>
        <p:nvSpPr>
          <p:cNvPr id="365" name="Google Shape;365;gb3b70653ef_0_5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4010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09248" y="29937"/>
            <a:ext cx="11789229" cy="61014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US" sz="3600" b="1"/>
              <a:t>African American Advisory Board Members</a:t>
            </a:r>
            <a:endParaRPr/>
          </a:p>
        </p:txBody>
      </p:sp>
      <p:sp>
        <p:nvSpPr>
          <p:cNvPr id="100" name="Google Shape;100;p14"/>
          <p:cNvSpPr txBox="1">
            <a:spLocks noGrp="1"/>
          </p:cNvSpPr>
          <p:nvPr>
            <p:ph type="body" idx="1"/>
          </p:nvPr>
        </p:nvSpPr>
        <p:spPr>
          <a:xfrm>
            <a:off x="172122" y="753035"/>
            <a:ext cx="11871064" cy="5726813"/>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2800"/>
              <a:buChar char="•"/>
            </a:pPr>
            <a:r>
              <a:rPr lang="en-US"/>
              <a:t>Mel Assagai, government policy consultant</a:t>
            </a:r>
            <a:endParaRPr/>
          </a:p>
          <a:p>
            <a:pPr marL="228600" lvl="0" indent="-228600" algn="ctr" rtl="0">
              <a:lnSpc>
                <a:spcPct val="90000"/>
              </a:lnSpc>
              <a:spcBef>
                <a:spcPts val="1000"/>
              </a:spcBef>
              <a:spcAft>
                <a:spcPts val="0"/>
              </a:spcAft>
              <a:buClr>
                <a:schemeClr val="dk1"/>
              </a:buClr>
              <a:buSzPts val="2800"/>
              <a:buChar char="•"/>
            </a:pPr>
            <a:r>
              <a:rPr lang="en-US"/>
              <a:t>Julius Austin, Sacramento Promise Zone and Sacramento Housing Authority</a:t>
            </a:r>
            <a:endParaRPr/>
          </a:p>
          <a:p>
            <a:pPr marL="228600" lvl="0" indent="-228600" algn="ctr" rtl="0">
              <a:lnSpc>
                <a:spcPct val="90000"/>
              </a:lnSpc>
              <a:spcBef>
                <a:spcPts val="1000"/>
              </a:spcBef>
              <a:spcAft>
                <a:spcPts val="0"/>
              </a:spcAft>
              <a:buClr>
                <a:schemeClr val="dk1"/>
              </a:buClr>
              <a:buSzPts val="2800"/>
              <a:buChar char="•"/>
            </a:pPr>
            <a:r>
              <a:rPr lang="en-US"/>
              <a:t>Benita Ayala, SCUSD Parent</a:t>
            </a:r>
            <a:endParaRPr/>
          </a:p>
          <a:p>
            <a:pPr marL="228600" lvl="0" indent="-228600" algn="ctr" rtl="0">
              <a:lnSpc>
                <a:spcPct val="90000"/>
              </a:lnSpc>
              <a:spcBef>
                <a:spcPts val="1000"/>
              </a:spcBef>
              <a:spcAft>
                <a:spcPts val="0"/>
              </a:spcAft>
              <a:buClr>
                <a:schemeClr val="dk1"/>
              </a:buClr>
              <a:buSzPts val="2800"/>
              <a:buChar char="•"/>
            </a:pPr>
            <a:r>
              <a:rPr lang="en-US"/>
              <a:t>Lynn Berkeley Baskin, NAACP </a:t>
            </a:r>
            <a:endParaRPr/>
          </a:p>
          <a:p>
            <a:pPr marL="228600" lvl="0" indent="-228600" algn="ctr" rtl="0">
              <a:lnSpc>
                <a:spcPct val="90000"/>
              </a:lnSpc>
              <a:spcBef>
                <a:spcPts val="1000"/>
              </a:spcBef>
              <a:spcAft>
                <a:spcPts val="0"/>
              </a:spcAft>
              <a:buClr>
                <a:schemeClr val="dk1"/>
              </a:buClr>
              <a:buSzPts val="2800"/>
              <a:buChar char="•"/>
            </a:pPr>
            <a:r>
              <a:rPr lang="en-US"/>
              <a:t>Ursula DeWitt, Black Parallel School Board </a:t>
            </a:r>
            <a:endParaRPr/>
          </a:p>
          <a:p>
            <a:pPr marL="228600" lvl="0" indent="-228600" algn="ctr" rtl="0">
              <a:lnSpc>
                <a:spcPct val="90000"/>
              </a:lnSpc>
              <a:spcBef>
                <a:spcPts val="1000"/>
              </a:spcBef>
              <a:spcAft>
                <a:spcPts val="0"/>
              </a:spcAft>
              <a:buClr>
                <a:schemeClr val="dk1"/>
              </a:buClr>
              <a:buSzPts val="2800"/>
              <a:buChar char="•"/>
            </a:pPr>
            <a:r>
              <a:rPr lang="en-US"/>
              <a:t>Cassandra Jennings, Greater Sacramento Urban League</a:t>
            </a:r>
            <a:endParaRPr/>
          </a:p>
          <a:p>
            <a:pPr marL="228600" lvl="0" indent="-228600" algn="ctr" rtl="0">
              <a:lnSpc>
                <a:spcPct val="90000"/>
              </a:lnSpc>
              <a:spcBef>
                <a:spcPts val="1000"/>
              </a:spcBef>
              <a:spcAft>
                <a:spcPts val="0"/>
              </a:spcAft>
              <a:buClr>
                <a:schemeClr val="dk1"/>
              </a:buClr>
              <a:buSzPts val="2800"/>
              <a:buChar char="•"/>
            </a:pPr>
            <a:r>
              <a:rPr lang="en-US"/>
              <a:t>Kenya Martinez, CAC and SCUSD Parent</a:t>
            </a:r>
            <a:endParaRPr/>
          </a:p>
          <a:p>
            <a:pPr marL="228600" lvl="0" indent="-228600" algn="ctr" rtl="0">
              <a:lnSpc>
                <a:spcPct val="90000"/>
              </a:lnSpc>
              <a:spcBef>
                <a:spcPts val="1000"/>
              </a:spcBef>
              <a:spcAft>
                <a:spcPts val="0"/>
              </a:spcAft>
              <a:buClr>
                <a:schemeClr val="dk1"/>
              </a:buClr>
              <a:buSzPts val="2800"/>
              <a:buChar char="•"/>
            </a:pPr>
            <a:r>
              <a:rPr lang="en-US"/>
              <a:t>Cecile Nunley, Community Member</a:t>
            </a:r>
            <a:endParaRPr/>
          </a:p>
          <a:p>
            <a:pPr marL="228600" lvl="0" indent="-228600" algn="ctr" rtl="0">
              <a:lnSpc>
                <a:spcPct val="90000"/>
              </a:lnSpc>
              <a:spcBef>
                <a:spcPts val="1000"/>
              </a:spcBef>
              <a:spcAft>
                <a:spcPts val="0"/>
              </a:spcAft>
              <a:buClr>
                <a:schemeClr val="dk1"/>
              </a:buClr>
              <a:buSzPts val="2800"/>
              <a:buChar char="•"/>
            </a:pPr>
            <a:r>
              <a:rPr lang="en-US"/>
              <a:t>Salena Pryor, NAACP Education Chair</a:t>
            </a:r>
            <a:endParaRPr/>
          </a:p>
          <a:p>
            <a:pPr marL="228600" lvl="0" indent="-228600" algn="ctr" rtl="0">
              <a:lnSpc>
                <a:spcPct val="90000"/>
              </a:lnSpc>
              <a:spcBef>
                <a:spcPts val="1000"/>
              </a:spcBef>
              <a:spcAft>
                <a:spcPts val="0"/>
              </a:spcAft>
              <a:buClr>
                <a:schemeClr val="dk1"/>
              </a:buClr>
              <a:buSzPts val="2800"/>
              <a:buChar char="•"/>
            </a:pPr>
            <a:r>
              <a:rPr lang="en-US"/>
              <a:t>Nakeisha Thomas, SCUSD Parent</a:t>
            </a:r>
            <a:endParaRPr/>
          </a:p>
          <a:p>
            <a:pPr marL="228600" lvl="0" indent="-228600" algn="ctr" rtl="0">
              <a:lnSpc>
                <a:spcPct val="90000"/>
              </a:lnSpc>
              <a:spcBef>
                <a:spcPts val="1000"/>
              </a:spcBef>
              <a:spcAft>
                <a:spcPts val="0"/>
              </a:spcAft>
              <a:buClr>
                <a:schemeClr val="dk1"/>
              </a:buClr>
              <a:buSzPts val="2800"/>
              <a:buChar char="•"/>
            </a:pPr>
            <a:r>
              <a:rPr lang="en-US"/>
              <a:t>Darryl White, Black Parallel School Board</a:t>
            </a:r>
            <a:endParaRPr/>
          </a:p>
          <a:p>
            <a:pPr marL="228600" lvl="0" indent="-228600" algn="ctr" rtl="0">
              <a:lnSpc>
                <a:spcPct val="90000"/>
              </a:lnSpc>
              <a:spcBef>
                <a:spcPts val="1000"/>
              </a:spcBef>
              <a:spcAft>
                <a:spcPts val="0"/>
              </a:spcAft>
              <a:buClr>
                <a:schemeClr val="dk1"/>
              </a:buClr>
              <a:buSzPts val="2800"/>
              <a:buChar char="•"/>
            </a:pPr>
            <a:r>
              <a:rPr lang="en-US"/>
              <a:t>Kim Williams, Building Healthy Communities</a:t>
            </a:r>
            <a:endParaRPr/>
          </a:p>
        </p:txBody>
      </p:sp>
      <p:sp>
        <p:nvSpPr>
          <p:cNvPr id="101" name="Google Shape;10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b3b70653ef_0_21"/>
          <p:cNvSpPr txBox="1">
            <a:spLocks noGrp="1"/>
          </p:cNvSpPr>
          <p:nvPr>
            <p:ph type="title"/>
          </p:nvPr>
        </p:nvSpPr>
        <p:spPr>
          <a:xfrm>
            <a:off x="170125" y="0"/>
            <a:ext cx="12021900" cy="558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Governor’s Safe Schools for All Plan Four Pillars</a:t>
            </a:r>
            <a:endParaRPr/>
          </a:p>
        </p:txBody>
      </p:sp>
      <p:sp>
        <p:nvSpPr>
          <p:cNvPr id="372" name="Google Shape;372;gb3b70653ef_0_21"/>
          <p:cNvSpPr txBox="1">
            <a:spLocks noGrp="1"/>
          </p:cNvSpPr>
          <p:nvPr>
            <p:ph type="body" idx="1"/>
          </p:nvPr>
        </p:nvSpPr>
        <p:spPr>
          <a:xfrm>
            <a:off x="101950" y="613550"/>
            <a:ext cx="11759700" cy="5903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00">
                <a:solidFill>
                  <a:srgbClr val="202020"/>
                </a:solidFill>
                <a:highlight>
                  <a:srgbClr val="FFFFFF"/>
                </a:highlight>
              </a:rPr>
              <a:t>2.</a:t>
            </a:r>
            <a:r>
              <a:rPr lang="en-US" sz="2100" b="1">
                <a:solidFill>
                  <a:srgbClr val="202020"/>
                </a:solidFill>
                <a:highlight>
                  <a:srgbClr val="FFFFFF"/>
                </a:highlight>
              </a:rPr>
              <a:t>  	Funding. </a:t>
            </a:r>
            <a:r>
              <a:rPr lang="en-US" sz="2100">
                <a:solidFill>
                  <a:srgbClr val="202020"/>
                </a:solidFill>
                <a:highlight>
                  <a:srgbClr val="FFFFFF"/>
                </a:highlight>
              </a:rPr>
              <a:t>The Budget will propose for immediate action in January, $2 billion for the safe reopening of schools beginning in February, with a priority for returning the youngest children (TK-2nd grade) and those who are most disproportionately impacted first, then returning other grade levels to in-person instruction through the spring. These funds will provide approximately $450 per student to school districts offering in-person instruction and will be weighted for districts serving students from low-income families, English learners and foster youth.</a:t>
            </a:r>
            <a:endParaRPr sz="2100" b="1">
              <a:solidFill>
                <a:srgbClr val="202020"/>
              </a:solidFill>
              <a:highlight>
                <a:srgbClr val="FFFFFF"/>
              </a:highlight>
            </a:endParaRPr>
          </a:p>
          <a:p>
            <a:pPr marL="0" lvl="0" indent="0" algn="l" rtl="0">
              <a:lnSpc>
                <a:spcPct val="115000"/>
              </a:lnSpc>
              <a:spcBef>
                <a:spcPts val="800"/>
              </a:spcBef>
              <a:spcAft>
                <a:spcPts val="0"/>
              </a:spcAft>
              <a:buNone/>
            </a:pPr>
            <a:r>
              <a:rPr lang="en-US" sz="2100">
                <a:solidFill>
                  <a:srgbClr val="202020"/>
                </a:solidFill>
                <a:highlight>
                  <a:srgbClr val="FFFFFF"/>
                </a:highlight>
              </a:rPr>
              <a:t>3.</a:t>
            </a:r>
            <a:r>
              <a:rPr lang="en-US" sz="2100" b="1">
                <a:solidFill>
                  <a:srgbClr val="202020"/>
                </a:solidFill>
                <a:highlight>
                  <a:srgbClr val="FFFFFF"/>
                </a:highlight>
              </a:rPr>
              <a:t>  	Oversight &amp; Assistance. </a:t>
            </a:r>
            <a:r>
              <a:rPr lang="en-US" sz="2100">
                <a:solidFill>
                  <a:srgbClr val="202020"/>
                </a:solidFill>
                <a:highlight>
                  <a:srgbClr val="FFFFFF"/>
                </a:highlight>
              </a:rPr>
              <a:t>Dr. Naomi Bardach, a UCSF pediatrician and expert on COVID-19 transmission in schools, will lead the Safe Schools for All Team, a cross-agency team composed of dedicated staff from CDPH, Cal/OSHA, and educational agencies. The Team will provide hands-on support to help schools develop and implement their COVID-19 Safety Plans. These supports include school visits and walk-throughs as warranted, webinars and training materials, and ongoing technical assistance.</a:t>
            </a:r>
            <a:endParaRPr sz="2100">
              <a:solidFill>
                <a:srgbClr val="202020"/>
              </a:solidFill>
              <a:highlight>
                <a:srgbClr val="FFFFFF"/>
              </a:highlight>
            </a:endParaRPr>
          </a:p>
          <a:p>
            <a:pPr marL="0" lvl="0" indent="0" algn="l" rtl="0">
              <a:lnSpc>
                <a:spcPct val="115000"/>
              </a:lnSpc>
              <a:spcBef>
                <a:spcPts val="800"/>
              </a:spcBef>
              <a:spcAft>
                <a:spcPts val="0"/>
              </a:spcAft>
              <a:buNone/>
            </a:pPr>
            <a:r>
              <a:rPr lang="en-US" sz="2100">
                <a:solidFill>
                  <a:srgbClr val="202020"/>
                </a:solidFill>
                <a:highlight>
                  <a:srgbClr val="FFFFFF"/>
                </a:highlight>
              </a:rPr>
              <a:t>4.</a:t>
            </a:r>
            <a:r>
              <a:rPr lang="en-US" sz="2100" b="1">
                <a:solidFill>
                  <a:srgbClr val="202020"/>
                </a:solidFill>
                <a:highlight>
                  <a:srgbClr val="FFFFFF"/>
                </a:highlight>
              </a:rPr>
              <a:t>  	Transparency &amp; Accountability. </a:t>
            </a:r>
            <a:r>
              <a:rPr lang="en-US" sz="2100">
                <a:solidFill>
                  <a:srgbClr val="202020"/>
                </a:solidFill>
                <a:highlight>
                  <a:srgbClr val="FFFFFF"/>
                </a:highlight>
              </a:rPr>
              <a:t>A state dashboard will enable all Californians to see their school's reopening status, level of available funding, and data on in-school transmissions. Additionally, a web-based "hotline" will empower school staff and parents to report concerns to the Safe Schools for All Team, which will lead to escalating levels of intervention, starting with technical assistance and ending with legal enforcement.</a:t>
            </a:r>
            <a:endParaRPr sz="2100">
              <a:solidFill>
                <a:srgbClr val="202020"/>
              </a:solidFill>
              <a:highlight>
                <a:srgbClr val="FFFFFF"/>
              </a:highlight>
            </a:endParaRPr>
          </a:p>
          <a:p>
            <a:pPr marL="0" lvl="0" indent="0" algn="l" rtl="0">
              <a:lnSpc>
                <a:spcPct val="115000"/>
              </a:lnSpc>
              <a:spcBef>
                <a:spcPts val="800"/>
              </a:spcBef>
              <a:spcAft>
                <a:spcPts val="0"/>
              </a:spcAft>
              <a:buNone/>
            </a:pPr>
            <a:endParaRPr sz="2400" b="1">
              <a:solidFill>
                <a:srgbClr val="202020"/>
              </a:solidFill>
              <a:highlight>
                <a:srgbClr val="FFFFFF"/>
              </a:highlight>
            </a:endParaRPr>
          </a:p>
          <a:p>
            <a:pPr marL="0" lvl="0" indent="0" algn="l" rtl="0">
              <a:spcBef>
                <a:spcPts val="1000"/>
              </a:spcBef>
              <a:spcAft>
                <a:spcPts val="0"/>
              </a:spcAft>
              <a:buNone/>
            </a:pPr>
            <a:endParaRPr/>
          </a:p>
        </p:txBody>
      </p:sp>
      <p:sp>
        <p:nvSpPr>
          <p:cNvPr id="373" name="Google Shape;373;gb3b70653ef_0_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191742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b540077de5_1_0"/>
          <p:cNvSpPr txBox="1">
            <a:spLocks noGrp="1"/>
          </p:cNvSpPr>
          <p:nvPr>
            <p:ph type="title"/>
          </p:nvPr>
        </p:nvSpPr>
        <p:spPr>
          <a:xfrm>
            <a:off x="568775" y="120200"/>
            <a:ext cx="10515600" cy="54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operational Aspects of Governor’s Plan</a:t>
            </a:r>
            <a:endParaRPr/>
          </a:p>
        </p:txBody>
      </p:sp>
      <p:sp>
        <p:nvSpPr>
          <p:cNvPr id="380" name="Google Shape;380;gb540077de5_1_0"/>
          <p:cNvSpPr txBox="1">
            <a:spLocks noGrp="1"/>
          </p:cNvSpPr>
          <p:nvPr>
            <p:ph type="body" idx="1"/>
          </p:nvPr>
        </p:nvSpPr>
        <p:spPr>
          <a:xfrm>
            <a:off x="257175" y="845000"/>
            <a:ext cx="11096700" cy="53319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3000"/>
              <a:t>The sum of $2 billion one-time Proposition 98 General Fund is available for in-person Instruction Grants</a:t>
            </a:r>
            <a:endParaRPr sz="3000"/>
          </a:p>
          <a:p>
            <a:pPr marL="457200" lvl="0" indent="-355600" algn="l" rtl="0">
              <a:spcBef>
                <a:spcPts val="0"/>
              </a:spcBef>
              <a:spcAft>
                <a:spcPts val="0"/>
              </a:spcAft>
              <a:buSzPts val="2000"/>
              <a:buChar char="•"/>
            </a:pPr>
            <a:r>
              <a:rPr lang="en-US" sz="3000"/>
              <a:t>Public schools, with the exception of non-classroom based charter schools, may apply for grants through one of three processes (see next slide)</a:t>
            </a:r>
            <a:endParaRPr sz="3000"/>
          </a:p>
          <a:p>
            <a:pPr marL="457200" lvl="0" indent="-355600" algn="l" rtl="0">
              <a:spcBef>
                <a:spcPts val="0"/>
              </a:spcBef>
              <a:spcAft>
                <a:spcPts val="0"/>
              </a:spcAft>
              <a:buSzPts val="2000"/>
              <a:buChar char="•"/>
            </a:pPr>
            <a:r>
              <a:rPr lang="en-US" sz="3000"/>
              <a:t>Funds will be audited as part of the 2021-22 annual audit process to ensure compliance with grant requirements.</a:t>
            </a:r>
            <a:endParaRPr sz="3000"/>
          </a:p>
          <a:p>
            <a:pPr marL="457200" lvl="0" indent="-355600" algn="l" rtl="0">
              <a:spcBef>
                <a:spcPts val="0"/>
              </a:spcBef>
              <a:spcAft>
                <a:spcPts val="0"/>
              </a:spcAft>
              <a:buSzPts val="2000"/>
              <a:buChar char="•"/>
            </a:pPr>
            <a:r>
              <a:rPr lang="en-US" sz="3000"/>
              <a:t>Funds are available for use until December 31, 2021 and may be used for any purpose consistent with providing in-person instruction</a:t>
            </a:r>
            <a:endParaRPr sz="3000"/>
          </a:p>
          <a:p>
            <a:pPr marL="457200" lvl="0" indent="-355600" algn="l" rtl="0">
              <a:spcBef>
                <a:spcPts val="0"/>
              </a:spcBef>
              <a:spcAft>
                <a:spcPts val="0"/>
              </a:spcAft>
              <a:buSzPts val="2000"/>
              <a:buChar char="•"/>
            </a:pPr>
            <a:r>
              <a:rPr lang="en-US" sz="3000"/>
              <a:t>All Districts in counties in Purple Tier must submit their COVID-19 School Safety Plan to their local health jurisdictions</a:t>
            </a:r>
            <a:endParaRPr sz="3000"/>
          </a:p>
          <a:p>
            <a:pPr marL="457200" lvl="0" indent="-355600" algn="l" rtl="0">
              <a:spcBef>
                <a:spcPts val="0"/>
              </a:spcBef>
              <a:spcAft>
                <a:spcPts val="0"/>
              </a:spcAft>
              <a:buSzPts val="2000"/>
              <a:buChar char="•"/>
            </a:pPr>
            <a:r>
              <a:rPr lang="en-US" sz="3000"/>
              <a:t>Disapproval of the COVID-19 School Safety PLan will render the district ineligible to receive grant funding</a:t>
            </a:r>
            <a:endParaRPr sz="3000"/>
          </a:p>
        </p:txBody>
      </p:sp>
      <p:sp>
        <p:nvSpPr>
          <p:cNvPr id="381" name="Google Shape;381;gb540077de5_1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258498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b540077de5_1_16"/>
          <p:cNvSpPr txBox="1">
            <a:spLocks noGrp="1"/>
          </p:cNvSpPr>
          <p:nvPr>
            <p:ph type="title"/>
          </p:nvPr>
        </p:nvSpPr>
        <p:spPr>
          <a:xfrm>
            <a:off x="547725" y="58975"/>
            <a:ext cx="10515600" cy="54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operational aspects of Governor’s Plan</a:t>
            </a:r>
            <a:endParaRPr/>
          </a:p>
        </p:txBody>
      </p:sp>
      <p:sp>
        <p:nvSpPr>
          <p:cNvPr id="388" name="Google Shape;388;gb540077de5_1_16"/>
          <p:cNvSpPr txBox="1">
            <a:spLocks noGrp="1"/>
          </p:cNvSpPr>
          <p:nvPr>
            <p:ph type="body" idx="1"/>
          </p:nvPr>
        </p:nvSpPr>
        <p:spPr>
          <a:xfrm>
            <a:off x="171450" y="604375"/>
            <a:ext cx="11854500" cy="6117000"/>
          </a:xfrm>
          <a:prstGeom prst="rect">
            <a:avLst/>
          </a:prstGeom>
        </p:spPr>
        <p:txBody>
          <a:bodyPr spcFirstLastPara="1" wrap="square" lIns="91425" tIns="45700" rIns="91425" bIns="45700" anchor="t" anchorCtr="0">
            <a:noAutofit/>
          </a:bodyPr>
          <a:lstStyle/>
          <a:p>
            <a:pPr marL="457200" lvl="0" indent="-361950" algn="l" rtl="0">
              <a:spcBef>
                <a:spcPts val="1000"/>
              </a:spcBef>
              <a:spcAft>
                <a:spcPts val="0"/>
              </a:spcAft>
              <a:buSzPts val="2100"/>
              <a:buChar char="•"/>
            </a:pPr>
            <a:r>
              <a:rPr lang="en-US" sz="3100"/>
              <a:t>Submit application to County Office of Education</a:t>
            </a:r>
            <a:endParaRPr sz="3100"/>
          </a:p>
          <a:p>
            <a:pPr marL="457200" lvl="0" indent="-361950" algn="l" rtl="0">
              <a:spcBef>
                <a:spcPts val="0"/>
              </a:spcBef>
              <a:spcAft>
                <a:spcPts val="0"/>
              </a:spcAft>
              <a:buSzPts val="2100"/>
              <a:buChar char="•"/>
            </a:pPr>
            <a:r>
              <a:rPr lang="en-US" sz="3100"/>
              <a:t>Funding Rounds and Initial Application Date</a:t>
            </a:r>
            <a:endParaRPr sz="3100"/>
          </a:p>
          <a:p>
            <a:pPr marL="914400" lvl="1" indent="-361950" algn="l" rtl="0">
              <a:spcBef>
                <a:spcPts val="0"/>
              </a:spcBef>
              <a:spcAft>
                <a:spcPts val="0"/>
              </a:spcAft>
              <a:buSzPts val="2100"/>
              <a:buChar char="•"/>
            </a:pPr>
            <a:r>
              <a:rPr lang="en-US" sz="2700"/>
              <a:t>Round 1 (February 1, 2021)</a:t>
            </a:r>
            <a:endParaRPr sz="2700"/>
          </a:p>
          <a:p>
            <a:pPr marL="914400" lvl="1" indent="-361950" algn="l" rtl="0">
              <a:spcBef>
                <a:spcPts val="0"/>
              </a:spcBef>
              <a:spcAft>
                <a:spcPts val="0"/>
              </a:spcAft>
              <a:buSzPts val="2100"/>
              <a:buChar char="•"/>
            </a:pPr>
            <a:r>
              <a:rPr lang="en-US" sz="2700"/>
              <a:t>Round 2 (March 1, 2021)</a:t>
            </a:r>
            <a:endParaRPr sz="2700"/>
          </a:p>
          <a:p>
            <a:pPr marL="914400" lvl="1" indent="-361950" algn="l" rtl="0">
              <a:spcBef>
                <a:spcPts val="0"/>
              </a:spcBef>
              <a:spcAft>
                <a:spcPts val="0"/>
              </a:spcAft>
              <a:buSzPts val="2100"/>
              <a:buChar char="•"/>
            </a:pPr>
            <a:r>
              <a:rPr lang="en-US" sz="2700"/>
              <a:t>Round 3 - Available to districts in counties above 28 per 100,000 COVID-19 rates (February 1, 2021 or March 1, 2021)</a:t>
            </a:r>
            <a:endParaRPr sz="2700"/>
          </a:p>
          <a:p>
            <a:pPr marL="457200" lvl="0" indent="-361950" algn="l" rtl="0">
              <a:spcBef>
                <a:spcPts val="0"/>
              </a:spcBef>
              <a:spcAft>
                <a:spcPts val="0"/>
              </a:spcAft>
              <a:buSzPts val="2100"/>
              <a:buChar char="•"/>
            </a:pPr>
            <a:r>
              <a:rPr lang="en-US" sz="3100"/>
              <a:t>Application Materials Required</a:t>
            </a:r>
            <a:endParaRPr sz="3100"/>
          </a:p>
          <a:p>
            <a:pPr marL="914400" lvl="1" indent="-361950" algn="l" rtl="0">
              <a:spcBef>
                <a:spcPts val="0"/>
              </a:spcBef>
              <a:spcAft>
                <a:spcPts val="0"/>
              </a:spcAft>
              <a:buSzPts val="2100"/>
              <a:buChar char="•"/>
            </a:pPr>
            <a:r>
              <a:rPr lang="en-US" sz="2700"/>
              <a:t>A completed COVID-19 School Safety Plan</a:t>
            </a:r>
            <a:endParaRPr sz="2700"/>
          </a:p>
          <a:p>
            <a:pPr marL="914400" lvl="1" indent="-361950" algn="l" rtl="0">
              <a:spcBef>
                <a:spcPts val="0"/>
              </a:spcBef>
              <a:spcAft>
                <a:spcPts val="0"/>
              </a:spcAft>
              <a:buSzPts val="2100"/>
              <a:buChar char="•"/>
            </a:pPr>
            <a:r>
              <a:rPr lang="en-US" sz="2700"/>
              <a:t>A copy of ratified certificated and classified collective bargaining agreements</a:t>
            </a:r>
            <a:endParaRPr sz="2700"/>
          </a:p>
          <a:p>
            <a:pPr marL="457200" lvl="0" indent="-361950" algn="l" rtl="0">
              <a:spcBef>
                <a:spcPts val="0"/>
              </a:spcBef>
              <a:spcAft>
                <a:spcPts val="0"/>
              </a:spcAft>
              <a:buSzPts val="2100"/>
              <a:buChar char="•"/>
            </a:pPr>
            <a:r>
              <a:rPr lang="en-US" sz="3100"/>
              <a:t>Actions Required by Application Date</a:t>
            </a:r>
            <a:endParaRPr sz="3100"/>
          </a:p>
          <a:p>
            <a:pPr marL="914400" lvl="1" indent="-361950" algn="l" rtl="0">
              <a:spcBef>
                <a:spcPts val="0"/>
              </a:spcBef>
              <a:spcAft>
                <a:spcPts val="0"/>
              </a:spcAft>
              <a:buSzPts val="2100"/>
              <a:buChar char="•"/>
            </a:pPr>
            <a:r>
              <a:rPr lang="en-US" sz="2700"/>
              <a:t>Post the COVID-19 School Safety Plan publicly on district website homepage</a:t>
            </a:r>
            <a:endParaRPr sz="2700"/>
          </a:p>
          <a:p>
            <a:pPr marL="914400" lvl="1" indent="-361950" algn="l" rtl="0">
              <a:spcBef>
                <a:spcPts val="0"/>
              </a:spcBef>
              <a:spcAft>
                <a:spcPts val="0"/>
              </a:spcAft>
              <a:buSzPts val="2100"/>
              <a:buChar char="•"/>
            </a:pPr>
            <a:r>
              <a:rPr lang="en-US" sz="2700"/>
              <a:t>Certify that each of its pupils participating in distance learning has access to a computing device, software and high-speed internet access necessary to participate in online instruction</a:t>
            </a:r>
            <a:endParaRPr sz="2700"/>
          </a:p>
        </p:txBody>
      </p:sp>
      <p:sp>
        <p:nvSpPr>
          <p:cNvPr id="389" name="Google Shape;389;gb540077de5_1_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680298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874986" y="118131"/>
            <a:ext cx="10515600" cy="7910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dirty="0"/>
              <a:t>African American Advisory Board/Black Parallel School Board </a:t>
            </a:r>
            <a:br>
              <a:rPr lang="en-US" sz="2800" dirty="0"/>
            </a:br>
            <a:r>
              <a:rPr lang="en-US" sz="2800" dirty="0"/>
              <a:t>Re-Opening Observations and Decide Next Steps</a:t>
            </a:r>
            <a:endParaRPr dirty="0"/>
          </a:p>
        </p:txBody>
      </p:sp>
      <p:sp>
        <p:nvSpPr>
          <p:cNvPr id="258" name="Google Shape;258;p33"/>
          <p:cNvSpPr txBox="1">
            <a:spLocks noGrp="1"/>
          </p:cNvSpPr>
          <p:nvPr>
            <p:ph type="body" idx="1"/>
          </p:nvPr>
        </p:nvSpPr>
        <p:spPr>
          <a:xfrm>
            <a:off x="52551" y="1124607"/>
            <a:ext cx="11902965" cy="5596868"/>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1960"/>
              <a:buChar char="•"/>
            </a:pPr>
            <a:r>
              <a:rPr lang="en-US" sz="1960" dirty="0"/>
              <a:t>What will be the instructional protocols to ensure that the grouping works and students are completing task as intended?  </a:t>
            </a:r>
            <a:endParaRPr dirty="0"/>
          </a:p>
          <a:p>
            <a:pPr marL="228600" lvl="0" indent="-228600" algn="l" rtl="0">
              <a:lnSpc>
                <a:spcPct val="70000"/>
              </a:lnSpc>
              <a:spcBef>
                <a:spcPts val="1000"/>
              </a:spcBef>
              <a:spcAft>
                <a:spcPts val="0"/>
              </a:spcAft>
              <a:buClr>
                <a:schemeClr val="dk1"/>
              </a:buClr>
              <a:buSzPts val="1960"/>
              <a:buChar char="•"/>
            </a:pPr>
            <a:r>
              <a:rPr lang="en-US" sz="1960" dirty="0"/>
              <a:t>Will there be additional cooperative learning training/support for teachers who need it? </a:t>
            </a:r>
            <a:endParaRPr dirty="0"/>
          </a:p>
          <a:p>
            <a:pPr marL="228600" lvl="0" indent="-228600" algn="l" rtl="0">
              <a:lnSpc>
                <a:spcPct val="70000"/>
              </a:lnSpc>
              <a:spcBef>
                <a:spcPts val="1000"/>
              </a:spcBef>
              <a:spcAft>
                <a:spcPts val="0"/>
              </a:spcAft>
              <a:buClr>
                <a:schemeClr val="dk1"/>
              </a:buClr>
              <a:buSzPts val="1960"/>
              <a:buChar char="•"/>
            </a:pPr>
            <a:r>
              <a:rPr lang="en-US" sz="1960" dirty="0"/>
              <a:t>Are surveys the best way to gauge student emotional well-being? </a:t>
            </a:r>
            <a:endParaRPr dirty="0"/>
          </a:p>
          <a:p>
            <a:pPr marL="228600" lvl="0" indent="-228600" algn="l" rtl="0">
              <a:lnSpc>
                <a:spcPct val="70000"/>
              </a:lnSpc>
              <a:spcBef>
                <a:spcPts val="1000"/>
              </a:spcBef>
              <a:spcAft>
                <a:spcPts val="0"/>
              </a:spcAft>
              <a:buClr>
                <a:schemeClr val="dk1"/>
              </a:buClr>
              <a:buSzPts val="1960"/>
              <a:buChar char="•"/>
            </a:pPr>
            <a:r>
              <a:rPr lang="en-US" sz="1960" dirty="0"/>
              <a:t>What happens to students who need agency referrals outside of the school community for targeted support?  </a:t>
            </a:r>
            <a:endParaRPr dirty="0"/>
          </a:p>
          <a:p>
            <a:pPr marL="228600" lvl="0" indent="-228600" algn="l" rtl="0">
              <a:lnSpc>
                <a:spcPct val="70000"/>
              </a:lnSpc>
              <a:spcBef>
                <a:spcPts val="1000"/>
              </a:spcBef>
              <a:spcAft>
                <a:spcPts val="0"/>
              </a:spcAft>
              <a:buClr>
                <a:schemeClr val="dk1"/>
              </a:buClr>
              <a:buSzPts val="1960"/>
              <a:buChar char="•"/>
            </a:pPr>
            <a:r>
              <a:rPr lang="en-US" sz="1960" dirty="0"/>
              <a:t>What is the plan for these supports to be available? </a:t>
            </a:r>
            <a:endParaRPr dirty="0"/>
          </a:p>
          <a:p>
            <a:pPr marL="228600" lvl="0" indent="-228600" algn="l" rtl="0">
              <a:lnSpc>
                <a:spcPct val="70000"/>
              </a:lnSpc>
              <a:spcBef>
                <a:spcPts val="1000"/>
              </a:spcBef>
              <a:spcAft>
                <a:spcPts val="0"/>
              </a:spcAft>
              <a:buClr>
                <a:schemeClr val="dk1"/>
              </a:buClr>
              <a:buSzPts val="1960"/>
              <a:buChar char="•"/>
            </a:pPr>
            <a:r>
              <a:rPr lang="en-US" sz="1960" dirty="0"/>
              <a:t>With Pupil Learning Loss how do they plan to do weekly communications to parents on goals, content, and assessment of students. Also, what support will they provide students to compensate for the loss? </a:t>
            </a:r>
            <a:endParaRPr dirty="0"/>
          </a:p>
          <a:p>
            <a:pPr marL="228600" lvl="0" indent="-228600" algn="l" rtl="0">
              <a:lnSpc>
                <a:spcPct val="70000"/>
              </a:lnSpc>
              <a:spcBef>
                <a:spcPts val="1000"/>
              </a:spcBef>
              <a:spcAft>
                <a:spcPts val="0"/>
              </a:spcAft>
              <a:buClr>
                <a:schemeClr val="dk1"/>
              </a:buClr>
              <a:buSzPts val="1960"/>
              <a:buChar char="•"/>
            </a:pPr>
            <a:r>
              <a:rPr lang="en-US" sz="1960" dirty="0"/>
              <a:t>UDL requires tremendous supports to help our teachers who are presently struggling with differentiation of curriculum and assessment.  How will the district provide these supports? How will students be exempted from participation in synchronous platforms?</a:t>
            </a:r>
            <a:endParaRPr dirty="0"/>
          </a:p>
          <a:p>
            <a:pPr marL="228600" lvl="0" indent="-228600" algn="l" rtl="0">
              <a:lnSpc>
                <a:spcPct val="70000"/>
              </a:lnSpc>
              <a:spcBef>
                <a:spcPts val="1000"/>
              </a:spcBef>
              <a:spcAft>
                <a:spcPts val="0"/>
              </a:spcAft>
              <a:buClr>
                <a:schemeClr val="dk1"/>
              </a:buClr>
              <a:buSzPts val="1960"/>
              <a:buChar char="•"/>
            </a:pPr>
            <a:r>
              <a:rPr lang="en-US" sz="1960" dirty="0"/>
              <a:t>What specific record keeping will be used to report suspensions or time frames where students have been removed from online teaching?</a:t>
            </a:r>
            <a:endParaRPr dirty="0"/>
          </a:p>
          <a:p>
            <a:pPr marL="228600" lvl="0" indent="-228600" algn="l" rtl="0">
              <a:lnSpc>
                <a:spcPct val="70000"/>
              </a:lnSpc>
              <a:spcBef>
                <a:spcPts val="1000"/>
              </a:spcBef>
              <a:spcAft>
                <a:spcPts val="0"/>
              </a:spcAft>
              <a:buClr>
                <a:schemeClr val="dk1"/>
              </a:buClr>
              <a:buSzPts val="1960"/>
              <a:buChar char="•"/>
            </a:pPr>
            <a:r>
              <a:rPr lang="en-US" sz="1960" dirty="0"/>
              <a:t>How will decisions be made by instructional staff to remove students from synchronous systems?  Who decides the time frame of the removal?</a:t>
            </a:r>
            <a:endParaRPr dirty="0"/>
          </a:p>
          <a:p>
            <a:pPr marL="228600" lvl="0" indent="-228600" algn="l" rtl="0">
              <a:lnSpc>
                <a:spcPct val="70000"/>
              </a:lnSpc>
              <a:spcBef>
                <a:spcPts val="1000"/>
              </a:spcBef>
              <a:spcAft>
                <a:spcPts val="0"/>
              </a:spcAft>
              <a:buClr>
                <a:schemeClr val="dk1"/>
              </a:buClr>
              <a:buSzPts val="1960"/>
              <a:buChar char="•"/>
            </a:pPr>
            <a:r>
              <a:rPr lang="en-US" sz="1960" dirty="0"/>
              <a:t>Besides “time out” or virtual calming rooms what other supportive programs will the district offer to keep students engaged and motivated to participate appropriate in synchronous platforms?</a:t>
            </a:r>
            <a:endParaRPr dirty="0"/>
          </a:p>
          <a:p>
            <a:pPr marL="228600" lvl="0" indent="-228600" algn="l" rtl="0">
              <a:lnSpc>
                <a:spcPct val="70000"/>
              </a:lnSpc>
              <a:spcBef>
                <a:spcPts val="1000"/>
              </a:spcBef>
              <a:spcAft>
                <a:spcPts val="0"/>
              </a:spcAft>
              <a:buClr>
                <a:schemeClr val="dk1"/>
              </a:buClr>
              <a:buSzPts val="1960"/>
              <a:buChar char="•"/>
            </a:pPr>
            <a:r>
              <a:rPr lang="en-US" sz="1960" dirty="0"/>
              <a:t>How will missed work be handled for students removed from instruction?</a:t>
            </a:r>
            <a:endParaRPr dirty="0"/>
          </a:p>
          <a:p>
            <a:pPr marL="228600" lvl="0" indent="-228600" algn="l" rtl="0">
              <a:lnSpc>
                <a:spcPct val="70000"/>
              </a:lnSpc>
              <a:spcBef>
                <a:spcPts val="1000"/>
              </a:spcBef>
              <a:spcAft>
                <a:spcPts val="0"/>
              </a:spcAft>
              <a:buClr>
                <a:schemeClr val="dk1"/>
              </a:buClr>
              <a:buSzPts val="1960"/>
              <a:buChar char="•"/>
            </a:pPr>
            <a:r>
              <a:rPr lang="en-US" sz="1960" dirty="0"/>
              <a:t>What systems and forms will be used to manage student participation and suspensions?</a:t>
            </a:r>
            <a:endParaRPr dirty="0"/>
          </a:p>
        </p:txBody>
      </p:sp>
      <p:sp>
        <p:nvSpPr>
          <p:cNvPr id="259" name="Google Shape;2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404553" y="107623"/>
            <a:ext cx="10933291" cy="85757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dirty="0">
                <a:latin typeface="Calibri"/>
                <a:ea typeface="Calibri"/>
                <a:cs typeface="Calibri"/>
                <a:sym typeface="Calibri"/>
              </a:rPr>
              <a:t>Strategic </a:t>
            </a:r>
            <a:r>
              <a:rPr lang="en-US" sz="4800" b="1" dirty="0" smtClean="0">
                <a:latin typeface="Calibri"/>
                <a:ea typeface="Calibri"/>
                <a:cs typeface="Calibri"/>
                <a:sym typeface="Calibri"/>
              </a:rPr>
              <a:t>Connections – Who do you represent</a:t>
            </a:r>
            <a:endParaRPr dirty="0"/>
          </a:p>
        </p:txBody>
      </p:sp>
      <p:sp>
        <p:nvSpPr>
          <p:cNvPr id="265" name="Google Shape;265;p34"/>
          <p:cNvSpPr txBox="1">
            <a:spLocks noGrp="1"/>
          </p:cNvSpPr>
          <p:nvPr>
            <p:ph type="body" idx="1"/>
          </p:nvPr>
        </p:nvSpPr>
        <p:spPr>
          <a:xfrm>
            <a:off x="13139" y="812800"/>
            <a:ext cx="11912162" cy="5854700"/>
          </a:xfrm>
          <a:prstGeom prst="rect">
            <a:avLst/>
          </a:prstGeom>
          <a:noFill/>
          <a:ln>
            <a:noFill/>
          </a:ln>
        </p:spPr>
        <p:txBody>
          <a:bodyPr spcFirstLastPara="1" wrap="square" lIns="91425" tIns="45700" rIns="91425" bIns="45700" anchor="t" anchorCtr="0">
            <a:noAutofit/>
          </a:bodyPr>
          <a:lstStyle/>
          <a:p>
            <a:pPr marL="228600" lvl="0" indent="-342900" algn="l" rtl="0">
              <a:lnSpc>
                <a:spcPct val="90000"/>
              </a:lnSpc>
              <a:spcBef>
                <a:spcPts val="0"/>
              </a:spcBef>
              <a:spcAft>
                <a:spcPts val="0"/>
              </a:spcAft>
              <a:buClr>
                <a:schemeClr val="dk1"/>
              </a:buClr>
              <a:buSzPts val="5400"/>
              <a:buChar char="•"/>
            </a:pPr>
            <a:r>
              <a:rPr lang="en-US" sz="4800" i="1" dirty="0"/>
              <a:t>Re-Imagine School Safety Task Force Update</a:t>
            </a:r>
            <a:endParaRPr sz="4800" dirty="0"/>
          </a:p>
          <a:p>
            <a:pPr marL="228600" lvl="0" indent="-342900" algn="l" rtl="0">
              <a:lnSpc>
                <a:spcPct val="90000"/>
              </a:lnSpc>
              <a:spcBef>
                <a:spcPts val="1000"/>
              </a:spcBef>
              <a:spcAft>
                <a:spcPts val="0"/>
              </a:spcAft>
              <a:buClr>
                <a:schemeClr val="dk1"/>
              </a:buClr>
              <a:buSzPts val="5400"/>
              <a:buChar char="•"/>
            </a:pPr>
            <a:r>
              <a:rPr lang="en-US" sz="4800" i="1" dirty="0"/>
              <a:t>Upcoming </a:t>
            </a:r>
            <a:r>
              <a:rPr lang="en-US" sz="4800" i="1" dirty="0" smtClean="0"/>
              <a:t>SCUSD District </a:t>
            </a:r>
            <a:r>
              <a:rPr lang="en-US" sz="4800" i="1" dirty="0"/>
              <a:t>Board Meeting Topics</a:t>
            </a:r>
            <a:endParaRPr sz="4800" dirty="0"/>
          </a:p>
          <a:p>
            <a:pPr marL="685800" lvl="1" indent="-342900" algn="l" rtl="0">
              <a:lnSpc>
                <a:spcPct val="90000"/>
              </a:lnSpc>
              <a:spcBef>
                <a:spcPts val="500"/>
              </a:spcBef>
              <a:spcAft>
                <a:spcPts val="0"/>
              </a:spcAft>
              <a:buClr>
                <a:schemeClr val="dk1"/>
              </a:buClr>
              <a:buSzPts val="5400"/>
              <a:buChar char="•"/>
            </a:pPr>
            <a:r>
              <a:rPr lang="en-US" sz="4800" i="1" dirty="0"/>
              <a:t>January 14</a:t>
            </a:r>
            <a:r>
              <a:rPr lang="en-US" sz="4800" i="1" baseline="30000" dirty="0"/>
              <a:t>th</a:t>
            </a:r>
            <a:r>
              <a:rPr lang="en-US" sz="4800" i="1" dirty="0"/>
              <a:t> Board Meeting </a:t>
            </a:r>
            <a:endParaRPr sz="4800" dirty="0"/>
          </a:p>
          <a:p>
            <a:pPr marL="1143000" lvl="2" indent="-342900" algn="l" rtl="0">
              <a:lnSpc>
                <a:spcPct val="90000"/>
              </a:lnSpc>
              <a:spcBef>
                <a:spcPts val="500"/>
              </a:spcBef>
              <a:spcAft>
                <a:spcPts val="0"/>
              </a:spcAft>
              <a:buClr>
                <a:schemeClr val="dk1"/>
              </a:buClr>
              <a:buSzPts val="5400"/>
              <a:buChar char="•"/>
            </a:pPr>
            <a:r>
              <a:rPr lang="en-US" sz="4800" i="1" dirty="0" smtClean="0"/>
              <a:t>Conditions </a:t>
            </a:r>
            <a:r>
              <a:rPr lang="en-US" sz="4800" i="1" dirty="0"/>
              <a:t>for Re-Opening of </a:t>
            </a:r>
            <a:r>
              <a:rPr lang="en-US" sz="4800" i="1" dirty="0" smtClean="0"/>
              <a:t>School</a:t>
            </a:r>
          </a:p>
          <a:p>
            <a:pPr marL="1143000" lvl="2" indent="-342900" algn="l" rtl="0">
              <a:lnSpc>
                <a:spcPct val="90000"/>
              </a:lnSpc>
              <a:spcBef>
                <a:spcPts val="500"/>
              </a:spcBef>
              <a:spcAft>
                <a:spcPts val="0"/>
              </a:spcAft>
              <a:buClr>
                <a:schemeClr val="dk1"/>
              </a:buClr>
              <a:buSzPts val="5400"/>
              <a:buChar char="•"/>
            </a:pPr>
            <a:r>
              <a:rPr lang="en-US" sz="4800" i="1" dirty="0" smtClean="0"/>
              <a:t>Governor’s Budget Update</a:t>
            </a:r>
          </a:p>
          <a:p>
            <a:pPr marL="228600">
              <a:buSzPts val="5400"/>
            </a:pPr>
            <a:r>
              <a:rPr lang="en-US" sz="4800" i="1" dirty="0" smtClean="0"/>
              <a:t>February 4</a:t>
            </a:r>
            <a:r>
              <a:rPr lang="en-US" sz="4800" i="1" baseline="30000" dirty="0" smtClean="0"/>
              <a:t>th</a:t>
            </a:r>
            <a:r>
              <a:rPr lang="en-US" sz="4800" i="1" dirty="0" smtClean="0"/>
              <a:t> and 18</a:t>
            </a:r>
            <a:r>
              <a:rPr lang="en-US" sz="4800" i="1" baseline="30000" dirty="0" smtClean="0"/>
              <a:t>th</a:t>
            </a:r>
            <a:r>
              <a:rPr lang="en-US" sz="4800" i="1" dirty="0" smtClean="0"/>
              <a:t> </a:t>
            </a:r>
          </a:p>
          <a:p>
            <a:pPr marL="685800" lvl="1">
              <a:buSzPts val="5400"/>
            </a:pPr>
            <a:endParaRPr lang="en-US" sz="5800" i="1" dirty="0" smtClean="0"/>
          </a:p>
          <a:p>
            <a:pPr marL="685800" lvl="1">
              <a:buSzPts val="5400"/>
            </a:pPr>
            <a:endParaRPr dirty="0"/>
          </a:p>
        </p:txBody>
      </p:sp>
      <p:sp>
        <p:nvSpPr>
          <p:cNvPr id="266" name="Google Shape;26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850490" y="65242"/>
            <a:ext cx="10515600" cy="50011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b="1" dirty="0" smtClean="0"/>
              <a:t>Topic Pipeline for </a:t>
            </a:r>
            <a:r>
              <a:rPr lang="en-US" sz="3959" b="1" dirty="0"/>
              <a:t>February 3rd Meeting Topics</a:t>
            </a:r>
            <a:endParaRPr dirty="0"/>
          </a:p>
        </p:txBody>
      </p:sp>
      <p:sp>
        <p:nvSpPr>
          <p:cNvPr id="272" name="Google Shape;272;p35"/>
          <p:cNvSpPr txBox="1">
            <a:spLocks noGrp="1"/>
          </p:cNvSpPr>
          <p:nvPr>
            <p:ph type="body" idx="1"/>
          </p:nvPr>
        </p:nvSpPr>
        <p:spPr>
          <a:xfrm>
            <a:off x="167164" y="632049"/>
            <a:ext cx="11587316" cy="5840361"/>
          </a:xfrm>
          <a:prstGeom prst="rect">
            <a:avLst/>
          </a:prstGeom>
          <a:noFill/>
          <a:ln>
            <a:noFill/>
          </a:ln>
        </p:spPr>
        <p:txBody>
          <a:bodyPr spcFirstLastPara="1" wrap="square" lIns="91425" tIns="45700" rIns="91425" bIns="45700" anchor="t" anchorCtr="0">
            <a:noAutofit/>
          </a:bodyPr>
          <a:lstStyle/>
          <a:p>
            <a:pPr marL="228600" lvl="0" indent="-304800" algn="l" rtl="0">
              <a:lnSpc>
                <a:spcPct val="90000"/>
              </a:lnSpc>
              <a:spcBef>
                <a:spcPts val="0"/>
              </a:spcBef>
              <a:spcAft>
                <a:spcPts val="0"/>
              </a:spcAft>
              <a:buClr>
                <a:schemeClr val="dk1"/>
              </a:buClr>
              <a:buSzPts val="4800"/>
              <a:buChar char="•"/>
            </a:pPr>
            <a:r>
              <a:rPr lang="en-US" sz="2400" dirty="0" smtClean="0"/>
              <a:t>AAAB Re-start – everyone invited (current and new)</a:t>
            </a:r>
          </a:p>
          <a:p>
            <a:pPr marL="685800" lvl="1" indent="-304800">
              <a:spcBef>
                <a:spcPts val="0"/>
              </a:spcBef>
              <a:buSzPts val="4800"/>
            </a:pPr>
            <a:r>
              <a:rPr lang="en-US" dirty="0" smtClean="0"/>
              <a:t>Share experiences and overview</a:t>
            </a:r>
          </a:p>
          <a:p>
            <a:pPr marL="685800" lvl="1" indent="-304800">
              <a:spcBef>
                <a:spcPts val="0"/>
              </a:spcBef>
              <a:buSzPts val="4800"/>
            </a:pPr>
            <a:r>
              <a:rPr lang="en-US" dirty="0" smtClean="0"/>
              <a:t>Ask questions of current board members</a:t>
            </a:r>
          </a:p>
          <a:p>
            <a:pPr marL="685800" lvl="1" indent="-304800">
              <a:spcBef>
                <a:spcPts val="0"/>
              </a:spcBef>
              <a:buSzPts val="4800"/>
            </a:pPr>
            <a:r>
              <a:rPr lang="en-US" dirty="0" smtClean="0"/>
              <a:t>Sign letter of commitment (new and current board members missing XX meetings)</a:t>
            </a:r>
          </a:p>
          <a:p>
            <a:pPr marL="685800" lvl="1" indent="-304800">
              <a:spcBef>
                <a:spcPts val="0"/>
              </a:spcBef>
              <a:buSzPts val="4800"/>
            </a:pPr>
            <a:r>
              <a:rPr lang="en-US" dirty="0" smtClean="0"/>
              <a:t>Send commitment letter before February 3</a:t>
            </a:r>
            <a:r>
              <a:rPr lang="en-US" baseline="30000" dirty="0" smtClean="0"/>
              <a:t>rd</a:t>
            </a:r>
            <a:r>
              <a:rPr lang="en-US" dirty="0" smtClean="0"/>
              <a:t> – welcome and overview</a:t>
            </a:r>
          </a:p>
          <a:p>
            <a:pPr marL="228600" lvl="0" indent="-304800" algn="l" rtl="0">
              <a:lnSpc>
                <a:spcPct val="90000"/>
              </a:lnSpc>
              <a:spcBef>
                <a:spcPts val="0"/>
              </a:spcBef>
              <a:spcAft>
                <a:spcPts val="0"/>
              </a:spcAft>
              <a:buClr>
                <a:schemeClr val="dk1"/>
              </a:buClr>
              <a:buSzPts val="4800"/>
              <a:buChar char="•"/>
            </a:pPr>
            <a:r>
              <a:rPr lang="en-US" sz="2400" dirty="0" smtClean="0"/>
              <a:t>Grounding </a:t>
            </a:r>
            <a:r>
              <a:rPr lang="en-US" sz="2400" dirty="0"/>
              <a:t>for “new” board</a:t>
            </a:r>
            <a:endParaRPr sz="2400" dirty="0"/>
          </a:p>
          <a:p>
            <a:pPr marL="685800" lvl="1" indent="-279400" algn="l" rtl="0">
              <a:lnSpc>
                <a:spcPct val="90000"/>
              </a:lnSpc>
              <a:spcBef>
                <a:spcPts val="500"/>
              </a:spcBef>
              <a:spcAft>
                <a:spcPts val="0"/>
              </a:spcAft>
              <a:buClr>
                <a:schemeClr val="dk1"/>
              </a:buClr>
              <a:buSzPts val="4400"/>
              <a:buChar char="•"/>
            </a:pPr>
            <a:r>
              <a:rPr lang="en-US" dirty="0"/>
              <a:t>Board Member </a:t>
            </a:r>
            <a:r>
              <a:rPr lang="en-US" dirty="0" smtClean="0"/>
              <a:t>Introductions</a:t>
            </a:r>
          </a:p>
          <a:p>
            <a:pPr marL="685800" lvl="1" indent="-279400" algn="l" rtl="0">
              <a:lnSpc>
                <a:spcPct val="90000"/>
              </a:lnSpc>
              <a:spcBef>
                <a:spcPts val="500"/>
              </a:spcBef>
              <a:spcAft>
                <a:spcPts val="0"/>
              </a:spcAft>
              <a:buClr>
                <a:schemeClr val="dk1"/>
              </a:buClr>
              <a:buSzPts val="4400"/>
              <a:buChar char="•"/>
            </a:pPr>
            <a:r>
              <a:rPr lang="en-US" dirty="0" smtClean="0"/>
              <a:t>Board Member commitment</a:t>
            </a:r>
            <a:endParaRPr dirty="0"/>
          </a:p>
          <a:p>
            <a:pPr marL="685800" lvl="1" indent="-279400" algn="l" rtl="0">
              <a:lnSpc>
                <a:spcPct val="90000"/>
              </a:lnSpc>
              <a:spcBef>
                <a:spcPts val="500"/>
              </a:spcBef>
              <a:spcAft>
                <a:spcPts val="0"/>
              </a:spcAft>
              <a:buClr>
                <a:schemeClr val="dk1"/>
              </a:buClr>
              <a:buSzPts val="4400"/>
              <a:buChar char="•"/>
            </a:pPr>
            <a:r>
              <a:rPr lang="en-US" dirty="0"/>
              <a:t>Revisit Norms</a:t>
            </a:r>
            <a:endParaRPr dirty="0"/>
          </a:p>
          <a:p>
            <a:pPr marL="685800" lvl="1" indent="-279400" algn="l" rtl="0">
              <a:lnSpc>
                <a:spcPct val="90000"/>
              </a:lnSpc>
              <a:spcBef>
                <a:spcPts val="500"/>
              </a:spcBef>
              <a:spcAft>
                <a:spcPts val="0"/>
              </a:spcAft>
              <a:buClr>
                <a:schemeClr val="dk1"/>
              </a:buClr>
              <a:buSzPts val="4400"/>
              <a:buChar char="•"/>
            </a:pPr>
            <a:r>
              <a:rPr lang="en-US" dirty="0"/>
              <a:t>Overview of the Advisory Board evolution</a:t>
            </a:r>
            <a:endParaRPr dirty="0"/>
          </a:p>
          <a:p>
            <a:pPr marL="685800" lvl="1" indent="-279400" algn="l" rtl="0">
              <a:lnSpc>
                <a:spcPct val="90000"/>
              </a:lnSpc>
              <a:spcBef>
                <a:spcPts val="500"/>
              </a:spcBef>
              <a:spcAft>
                <a:spcPts val="0"/>
              </a:spcAft>
              <a:buClr>
                <a:schemeClr val="dk1"/>
              </a:buClr>
              <a:buSzPts val="4400"/>
              <a:buChar char="•"/>
            </a:pPr>
            <a:r>
              <a:rPr lang="en-US" dirty="0"/>
              <a:t>Overview of available African American student district data</a:t>
            </a:r>
            <a:endParaRPr dirty="0"/>
          </a:p>
          <a:p>
            <a:pPr marL="228600" lvl="0" indent="-304800" algn="l" rtl="0">
              <a:lnSpc>
                <a:spcPct val="90000"/>
              </a:lnSpc>
              <a:spcBef>
                <a:spcPts val="1000"/>
              </a:spcBef>
              <a:spcAft>
                <a:spcPts val="0"/>
              </a:spcAft>
              <a:buClr>
                <a:schemeClr val="dk1"/>
              </a:buClr>
              <a:buSzPts val="4800"/>
              <a:buChar char="•"/>
            </a:pPr>
            <a:r>
              <a:rPr lang="en-US" sz="2400" dirty="0" smtClean="0"/>
              <a:t>Recommendations to impact the spring re-opening process</a:t>
            </a:r>
          </a:p>
          <a:p>
            <a:pPr marL="228600" lvl="0" indent="-304800" algn="l" rtl="0">
              <a:lnSpc>
                <a:spcPct val="90000"/>
              </a:lnSpc>
              <a:spcBef>
                <a:spcPts val="1000"/>
              </a:spcBef>
              <a:spcAft>
                <a:spcPts val="0"/>
              </a:spcAft>
              <a:buClr>
                <a:schemeClr val="dk1"/>
              </a:buClr>
              <a:buSzPts val="4800"/>
              <a:buChar char="•"/>
            </a:pPr>
            <a:r>
              <a:rPr lang="en-US" sz="2400" dirty="0" smtClean="0"/>
              <a:t>Executive Committee Selection</a:t>
            </a:r>
          </a:p>
          <a:p>
            <a:pPr marL="228600" lvl="0" indent="-304800" algn="l" rtl="0">
              <a:lnSpc>
                <a:spcPct val="90000"/>
              </a:lnSpc>
              <a:spcBef>
                <a:spcPts val="1000"/>
              </a:spcBef>
              <a:spcAft>
                <a:spcPts val="0"/>
              </a:spcAft>
              <a:buClr>
                <a:schemeClr val="dk1"/>
              </a:buClr>
              <a:buSzPts val="4800"/>
              <a:buChar char="•"/>
            </a:pPr>
            <a:r>
              <a:rPr lang="en-US" sz="2400" dirty="0" smtClean="0"/>
              <a:t>Re-Imagine Safety Task Force (update)</a:t>
            </a:r>
            <a:endParaRPr sz="2400" dirty="0"/>
          </a:p>
          <a:p>
            <a:pPr marL="228600" lvl="0" indent="-304800" algn="l" rtl="0">
              <a:lnSpc>
                <a:spcPct val="90000"/>
              </a:lnSpc>
              <a:spcBef>
                <a:spcPts val="1000"/>
              </a:spcBef>
              <a:spcAft>
                <a:spcPts val="0"/>
              </a:spcAft>
              <a:buClr>
                <a:schemeClr val="dk1"/>
              </a:buClr>
              <a:buSzPts val="4800"/>
              <a:buChar char="•"/>
            </a:pPr>
            <a:r>
              <a:rPr lang="en-US" sz="2400" dirty="0"/>
              <a:t>SCUSD Board of Education </a:t>
            </a:r>
            <a:r>
              <a:rPr lang="en-US" sz="2400" dirty="0" smtClean="0"/>
              <a:t>presentation (2/18) </a:t>
            </a:r>
            <a:endParaRPr sz="2400" dirty="0"/>
          </a:p>
          <a:p>
            <a:pPr marL="0" lvl="0" indent="0" algn="l" rtl="0">
              <a:lnSpc>
                <a:spcPct val="90000"/>
              </a:lnSpc>
              <a:spcBef>
                <a:spcPts val="1000"/>
              </a:spcBef>
              <a:spcAft>
                <a:spcPts val="0"/>
              </a:spcAft>
              <a:buClr>
                <a:schemeClr val="dk1"/>
              </a:buClr>
              <a:buSzPts val="4000"/>
              <a:buNone/>
            </a:pPr>
            <a:endParaRPr sz="2400" dirty="0"/>
          </a:p>
          <a:p>
            <a:pPr marL="0" lvl="0" indent="0" algn="l" rtl="0">
              <a:lnSpc>
                <a:spcPct val="90000"/>
              </a:lnSpc>
              <a:spcBef>
                <a:spcPts val="1000"/>
              </a:spcBef>
              <a:spcAft>
                <a:spcPts val="0"/>
              </a:spcAft>
              <a:buClr>
                <a:schemeClr val="dk1"/>
              </a:buClr>
              <a:buSzPts val="4000"/>
              <a:buNone/>
            </a:pPr>
            <a:endParaRPr sz="4000" dirty="0"/>
          </a:p>
        </p:txBody>
      </p:sp>
      <p:sp>
        <p:nvSpPr>
          <p:cNvPr id="273" name="Google Shape;2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75" y="0"/>
            <a:ext cx="10515600" cy="1325563"/>
          </a:xfrm>
        </p:spPr>
        <p:txBody>
          <a:bodyPr/>
          <a:lstStyle/>
          <a:p>
            <a:pPr lvl="0"/>
            <a:r>
              <a:rPr lang="en-US" dirty="0" smtClean="0"/>
              <a:t/>
            </a:r>
            <a:br>
              <a:rPr lang="en-US" dirty="0" smtClean="0"/>
            </a:br>
            <a:r>
              <a:rPr lang="en-US" sz="3200" b="1" dirty="0" smtClean="0"/>
              <a:t>Concern about Recommendation #8</a:t>
            </a:r>
            <a:br>
              <a:rPr lang="en-US" sz="3200" b="1" dirty="0" smtClean="0"/>
            </a:br>
            <a:r>
              <a:rPr lang="en-US" sz="3200" i="1" dirty="0" smtClean="0"/>
              <a:t>Divest </a:t>
            </a:r>
            <a:r>
              <a:rPr lang="en-US" sz="3200" i="1" dirty="0"/>
              <a:t>from future funding for school resource officers and reinvest in alternative supports</a:t>
            </a:r>
            <a:br>
              <a:rPr lang="en-US" sz="3200" i="1" dirty="0"/>
            </a:br>
            <a:endParaRPr lang="en-US" sz="3200" i="1" dirty="0"/>
          </a:p>
        </p:txBody>
      </p:sp>
      <p:sp>
        <p:nvSpPr>
          <p:cNvPr id="3" name="Text Placeholder 2"/>
          <p:cNvSpPr>
            <a:spLocks noGrp="1"/>
          </p:cNvSpPr>
          <p:nvPr>
            <p:ph type="body" idx="1"/>
          </p:nvPr>
        </p:nvSpPr>
        <p:spPr>
          <a:xfrm>
            <a:off x="72044" y="1335578"/>
            <a:ext cx="11682152" cy="4841385"/>
          </a:xfrm>
        </p:spPr>
        <p:txBody>
          <a:bodyPr/>
          <a:lstStyle/>
          <a:p>
            <a:r>
              <a:rPr lang="en-US" sz="2000" dirty="0" smtClean="0"/>
              <a:t>Oakland Unified School District has created its 200 page Re-Imagine safety plan – this could be a </a:t>
            </a:r>
          </a:p>
          <a:p>
            <a:r>
              <a:rPr lang="en-US" sz="2000" dirty="0" smtClean="0"/>
              <a:t>Some concern about our current effort with the Re-Imagine Safety Task Force progress  as it relates to Recommendation #8</a:t>
            </a:r>
          </a:p>
          <a:p>
            <a:pPr lvl="1"/>
            <a:r>
              <a:rPr lang="en-US" sz="2000" dirty="0" smtClean="0"/>
              <a:t>How does the Fiscal Recovery Plan impact the Re-Imagine Safety Task Force?</a:t>
            </a:r>
          </a:p>
          <a:p>
            <a:pPr lvl="1"/>
            <a:r>
              <a:rPr lang="en-US" sz="2000" dirty="0" smtClean="0"/>
              <a:t>Are there additional resources that we can provide to support the overall Task Force infrastructure?</a:t>
            </a:r>
          </a:p>
          <a:p>
            <a:pPr lvl="1"/>
            <a:r>
              <a:rPr lang="en-US" sz="2000" dirty="0" smtClean="0"/>
              <a:t>Are there opportunities to accelerate the Task Force work?</a:t>
            </a:r>
          </a:p>
          <a:p>
            <a:pPr lvl="1"/>
            <a:r>
              <a:rPr lang="en-US" sz="2000" dirty="0" smtClean="0"/>
              <a:t>Is there an opportunity to create a targeted force?</a:t>
            </a:r>
          </a:p>
          <a:p>
            <a:pPr lvl="1"/>
            <a:r>
              <a:rPr lang="en-US" sz="2000" b="1" dirty="0" smtClean="0"/>
              <a:t>Concern that the current Task Force work may need to be re-aligned with the original Re-Imagine Safety board resolution – the original resolution may be too narrow in scope to actually meet the overall spirit of the district mandate – may need the board of education to expand the scope to resolve the long standing root causes</a:t>
            </a:r>
          </a:p>
          <a:p>
            <a:pPr lvl="1"/>
            <a:r>
              <a:rPr lang="en-US" sz="2000" dirty="0" smtClean="0"/>
              <a:t>Darryl will send out the Oakland Unified School District – Re-imagine safety plan</a:t>
            </a:r>
          </a:p>
          <a:p>
            <a:pPr lvl="1"/>
            <a:r>
              <a:rPr lang="en-US" sz="2000" dirty="0" smtClean="0"/>
              <a:t>The original timeline may have been too aggressive (e.g. AAATF)</a:t>
            </a:r>
          </a:p>
          <a:p>
            <a:pPr lvl="1"/>
            <a:r>
              <a:rPr lang="en-US" sz="2000" dirty="0" smtClean="0"/>
              <a:t>There may be a need for greater conflict resolution support in order to help the group move past the natural challenges</a:t>
            </a:r>
          </a:p>
          <a:p>
            <a:pPr lvl="1"/>
            <a:r>
              <a:rPr lang="en-US" sz="2000" dirty="0" smtClean="0"/>
              <a:t>Darryl will draft language to define how the AAAB can directly support the Re-Imagine safety task force – send to full AAAB and the superintendent</a:t>
            </a:r>
          </a:p>
          <a:p>
            <a:pPr lvl="1"/>
            <a:endParaRPr lang="en-US" sz="20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2748932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365761" y="648469"/>
            <a:ext cx="12192000" cy="6623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b="1"/>
              <a:t>Next African American Advisory </a:t>
            </a:r>
            <a:br>
              <a:rPr lang="en-US" sz="3959" b="1"/>
            </a:br>
            <a:r>
              <a:rPr lang="en-US" sz="3959" b="1"/>
              <a:t>Board Meetings</a:t>
            </a:r>
            <a:br>
              <a:rPr lang="en-US" sz="3959" b="1"/>
            </a:br>
            <a:r>
              <a:rPr lang="en-US" sz="3959" b="1"/>
              <a:t>5:30 to 7:30PM via Zoom</a:t>
            </a:r>
            <a:endParaRPr/>
          </a:p>
        </p:txBody>
      </p:sp>
      <p:sp>
        <p:nvSpPr>
          <p:cNvPr id="279" name="Google Shape;279;p36"/>
          <p:cNvSpPr txBox="1">
            <a:spLocks noGrp="1"/>
          </p:cNvSpPr>
          <p:nvPr>
            <p:ph type="body" idx="1"/>
          </p:nvPr>
        </p:nvSpPr>
        <p:spPr>
          <a:xfrm>
            <a:off x="1818042" y="1983167"/>
            <a:ext cx="7946951" cy="3944297"/>
          </a:xfrm>
          <a:prstGeom prst="rect">
            <a:avLst/>
          </a:prstGeom>
          <a:noFill/>
          <a:ln>
            <a:noFill/>
          </a:ln>
        </p:spPr>
        <p:txBody>
          <a:bodyPr spcFirstLastPara="1" wrap="square" lIns="91425" tIns="45700" rIns="91425" bIns="45700" anchor="t" anchorCtr="0">
            <a:noAutofit/>
          </a:bodyPr>
          <a:lstStyle/>
          <a:p>
            <a:pPr marL="914400" lvl="2" indent="0" algn="ctr" rtl="0">
              <a:lnSpc>
                <a:spcPct val="90000"/>
              </a:lnSpc>
              <a:spcBef>
                <a:spcPts val="0"/>
              </a:spcBef>
              <a:spcAft>
                <a:spcPts val="0"/>
              </a:spcAft>
              <a:buClr>
                <a:schemeClr val="dk1"/>
              </a:buClr>
              <a:buSzPts val="4800"/>
              <a:buNone/>
            </a:pPr>
            <a:endParaRPr sz="4800"/>
          </a:p>
          <a:p>
            <a:pPr marL="1143000" lvl="2" indent="-304800" algn="ctr" rtl="0">
              <a:lnSpc>
                <a:spcPct val="90000"/>
              </a:lnSpc>
              <a:spcBef>
                <a:spcPts val="500"/>
              </a:spcBef>
              <a:spcAft>
                <a:spcPts val="0"/>
              </a:spcAft>
              <a:buClr>
                <a:schemeClr val="dk1"/>
              </a:buClr>
              <a:buSzPts val="4800"/>
              <a:buChar char="•"/>
            </a:pPr>
            <a:r>
              <a:rPr lang="en-US" sz="4800"/>
              <a:t>February 3</a:t>
            </a:r>
            <a:r>
              <a:rPr lang="en-US" sz="4800" baseline="30000"/>
              <a:t>rd</a:t>
            </a:r>
            <a:endParaRPr sz="4800"/>
          </a:p>
          <a:p>
            <a:pPr marL="1143000" lvl="2" indent="-304800" algn="ctr" rtl="0">
              <a:lnSpc>
                <a:spcPct val="90000"/>
              </a:lnSpc>
              <a:spcBef>
                <a:spcPts val="500"/>
              </a:spcBef>
              <a:spcAft>
                <a:spcPts val="0"/>
              </a:spcAft>
              <a:buClr>
                <a:schemeClr val="dk1"/>
              </a:buClr>
              <a:buSzPts val="4800"/>
              <a:buChar char="•"/>
            </a:pPr>
            <a:r>
              <a:rPr lang="en-US" sz="4800"/>
              <a:t>March 3</a:t>
            </a:r>
            <a:r>
              <a:rPr lang="en-US" sz="4800" baseline="30000"/>
              <a:t>rd</a:t>
            </a:r>
            <a:endParaRPr sz="4800"/>
          </a:p>
          <a:p>
            <a:pPr marL="1143000" lvl="2" indent="-304800" algn="ctr" rtl="0">
              <a:lnSpc>
                <a:spcPct val="90000"/>
              </a:lnSpc>
              <a:spcBef>
                <a:spcPts val="500"/>
              </a:spcBef>
              <a:spcAft>
                <a:spcPts val="0"/>
              </a:spcAft>
              <a:buClr>
                <a:schemeClr val="dk1"/>
              </a:buClr>
              <a:buSzPts val="4800"/>
              <a:buChar char="•"/>
            </a:pPr>
            <a:r>
              <a:rPr lang="en-US" sz="4800"/>
              <a:t>April 7</a:t>
            </a:r>
            <a:r>
              <a:rPr lang="en-US" sz="4800" baseline="30000"/>
              <a:t>th</a:t>
            </a:r>
            <a:endParaRPr sz="4800"/>
          </a:p>
          <a:p>
            <a:pPr marL="1143000" lvl="2" indent="-304800" algn="ctr" rtl="0">
              <a:lnSpc>
                <a:spcPct val="90000"/>
              </a:lnSpc>
              <a:spcBef>
                <a:spcPts val="500"/>
              </a:spcBef>
              <a:spcAft>
                <a:spcPts val="0"/>
              </a:spcAft>
              <a:buClr>
                <a:schemeClr val="dk1"/>
              </a:buClr>
              <a:buSzPts val="4800"/>
              <a:buChar char="•"/>
            </a:pPr>
            <a:r>
              <a:rPr lang="en-US" sz="4800"/>
              <a:t>May 5</a:t>
            </a:r>
            <a:r>
              <a:rPr lang="en-US" sz="4800" baseline="30000"/>
              <a:t>th</a:t>
            </a:r>
            <a:endParaRPr sz="4800"/>
          </a:p>
          <a:p>
            <a:pPr marL="1143000" lvl="2" indent="-304800" algn="ctr" rtl="0">
              <a:lnSpc>
                <a:spcPct val="90000"/>
              </a:lnSpc>
              <a:spcBef>
                <a:spcPts val="500"/>
              </a:spcBef>
              <a:spcAft>
                <a:spcPts val="0"/>
              </a:spcAft>
              <a:buClr>
                <a:schemeClr val="dk1"/>
              </a:buClr>
              <a:buSzPts val="4800"/>
              <a:buChar char="•"/>
            </a:pPr>
            <a:r>
              <a:rPr lang="en-US" sz="4800"/>
              <a:t>June 2nd</a:t>
            </a:r>
            <a:endParaRPr sz="4800"/>
          </a:p>
        </p:txBody>
      </p:sp>
      <p:sp>
        <p:nvSpPr>
          <p:cNvPr id="280" name="Google Shape;28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Student Centered Closure</a:t>
            </a:r>
            <a:endParaRPr/>
          </a:p>
        </p:txBody>
      </p:sp>
      <p:pic>
        <p:nvPicPr>
          <p:cNvPr id="286" name="Google Shape;286;p37"/>
          <p:cNvPicPr preferRelativeResize="0">
            <a:picLocks noGrp="1"/>
          </p:cNvPicPr>
          <p:nvPr>
            <p:ph type="body" idx="1"/>
          </p:nvPr>
        </p:nvPicPr>
        <p:blipFill rotWithShape="1">
          <a:blip r:embed="rId3">
            <a:alphaModFix/>
          </a:blip>
          <a:srcRect/>
          <a:stretch/>
        </p:blipFill>
        <p:spPr>
          <a:xfrm>
            <a:off x="1566041" y="1690689"/>
            <a:ext cx="8869387" cy="4722662"/>
          </a:xfrm>
          <a:prstGeom prst="rect">
            <a:avLst/>
          </a:prstGeom>
          <a:noFill/>
          <a:ln>
            <a:noFill/>
          </a:ln>
        </p:spPr>
      </p:pic>
      <p:sp>
        <p:nvSpPr>
          <p:cNvPr id="287" name="Google Shape;28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8"/>
          <p:cNvPicPr preferRelativeResize="0">
            <a:picLocks noGrp="1"/>
          </p:cNvPicPr>
          <p:nvPr>
            <p:ph type="body" idx="1"/>
          </p:nvPr>
        </p:nvPicPr>
        <p:blipFill rotWithShape="1">
          <a:blip r:embed="rId3">
            <a:alphaModFix/>
          </a:blip>
          <a:srcRect/>
          <a:stretch/>
        </p:blipFill>
        <p:spPr>
          <a:xfrm>
            <a:off x="326274" y="201720"/>
            <a:ext cx="11278693" cy="6337192"/>
          </a:xfrm>
          <a:prstGeom prst="rect">
            <a:avLst/>
          </a:prstGeom>
          <a:noFill/>
          <a:ln>
            <a:noFill/>
          </a:ln>
        </p:spPr>
      </p:pic>
      <p:sp>
        <p:nvSpPr>
          <p:cNvPr id="293" name="Google Shape;29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45578"/>
            <a:ext cx="10515600" cy="4851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January 12</a:t>
            </a:r>
            <a:r>
              <a:rPr lang="en-US" sz="5400" baseline="30000">
                <a:latin typeface="Times New Roman"/>
                <a:ea typeface="Times New Roman"/>
                <a:cs typeface="Times New Roman"/>
                <a:sym typeface="Times New Roman"/>
              </a:rPr>
              <a:t>th</a:t>
            </a:r>
            <a:r>
              <a:rPr lang="en-US" sz="5400">
                <a:latin typeface="Times New Roman"/>
                <a:ea typeface="Times New Roman"/>
                <a:cs typeface="Times New Roman"/>
                <a:sym typeface="Times New Roman"/>
              </a:rPr>
              <a:t> Agenda</a:t>
            </a:r>
            <a:endParaRPr/>
          </a:p>
        </p:txBody>
      </p:sp>
      <p:sp>
        <p:nvSpPr>
          <p:cNvPr id="107" name="Google Shape;107;p15"/>
          <p:cNvSpPr txBox="1">
            <a:spLocks noGrp="1"/>
          </p:cNvSpPr>
          <p:nvPr>
            <p:ph type="body" idx="1"/>
          </p:nvPr>
        </p:nvSpPr>
        <p:spPr>
          <a:xfrm>
            <a:off x="173421" y="655380"/>
            <a:ext cx="11871434" cy="6066095"/>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dk1"/>
              </a:buClr>
              <a:buSzPts val="2400"/>
              <a:buChar char="•"/>
            </a:pPr>
            <a:r>
              <a:rPr lang="en-US" dirty="0"/>
              <a:t>Check In/Student Oriented Opening (10 Minutes)</a:t>
            </a:r>
            <a:endParaRPr dirty="0"/>
          </a:p>
          <a:p>
            <a:pPr marL="685800" lvl="1" indent="-228600" algn="l" rtl="0">
              <a:lnSpc>
                <a:spcPct val="90000"/>
              </a:lnSpc>
              <a:spcBef>
                <a:spcPts val="500"/>
              </a:spcBef>
              <a:spcAft>
                <a:spcPts val="0"/>
              </a:spcAft>
              <a:buClr>
                <a:schemeClr val="dk1"/>
              </a:buClr>
              <a:buSzPts val="2400"/>
              <a:buChar char="•"/>
            </a:pPr>
            <a:r>
              <a:rPr lang="en-US" dirty="0"/>
              <a:t>Review of Group Norms (10 Minutes)</a:t>
            </a:r>
            <a:endParaRPr dirty="0"/>
          </a:p>
          <a:p>
            <a:pPr marL="685800" lvl="1" indent="-228600" algn="l" rtl="0">
              <a:lnSpc>
                <a:spcPct val="90000"/>
              </a:lnSpc>
              <a:spcBef>
                <a:spcPts val="500"/>
              </a:spcBef>
              <a:spcAft>
                <a:spcPts val="0"/>
              </a:spcAft>
              <a:buClr>
                <a:schemeClr val="dk1"/>
              </a:buClr>
              <a:buSzPts val="2400"/>
              <a:buChar char="•"/>
            </a:pPr>
            <a:r>
              <a:rPr lang="en-US" dirty="0"/>
              <a:t>Brief Review of Task Force Recommendations (1 Minute)</a:t>
            </a:r>
            <a:endParaRPr dirty="0"/>
          </a:p>
          <a:p>
            <a:pPr marL="685800" lvl="1" indent="-228600" algn="l" rtl="0">
              <a:lnSpc>
                <a:spcPct val="90000"/>
              </a:lnSpc>
              <a:spcBef>
                <a:spcPts val="500"/>
              </a:spcBef>
              <a:spcAft>
                <a:spcPts val="0"/>
              </a:spcAft>
              <a:buClr>
                <a:schemeClr val="dk1"/>
              </a:buClr>
              <a:buSzPts val="2400"/>
              <a:buChar char="•"/>
            </a:pPr>
            <a:r>
              <a:rPr lang="en-US" dirty="0"/>
              <a:t>Update on AAAB Selection Process  – Applications/Interviews (45 Minutes) </a:t>
            </a:r>
            <a:endParaRPr dirty="0"/>
          </a:p>
          <a:p>
            <a:pPr marL="1143000" lvl="2" indent="-228600" algn="l" rtl="0">
              <a:lnSpc>
                <a:spcPct val="90000"/>
              </a:lnSpc>
              <a:spcBef>
                <a:spcPts val="500"/>
              </a:spcBef>
              <a:spcAft>
                <a:spcPts val="0"/>
              </a:spcAft>
              <a:buClr>
                <a:schemeClr val="dk1"/>
              </a:buClr>
              <a:buSzPts val="2400"/>
              <a:buChar char="•"/>
            </a:pPr>
            <a:r>
              <a:rPr lang="en-US" sz="2400" dirty="0"/>
              <a:t>AAAB website:  </a:t>
            </a:r>
            <a:r>
              <a:rPr lang="en-US" sz="2400" u="sng" dirty="0">
                <a:solidFill>
                  <a:schemeClr val="hlink"/>
                </a:solidFill>
                <a:hlinkClick r:id="rId3"/>
              </a:rPr>
              <a:t>https://www.scusd.edu/aaab</a:t>
            </a:r>
            <a:endParaRPr sz="2400" dirty="0"/>
          </a:p>
          <a:p>
            <a:pPr marL="685800" lvl="1" indent="-228600" algn="l" rtl="0">
              <a:lnSpc>
                <a:spcPct val="90000"/>
              </a:lnSpc>
              <a:spcBef>
                <a:spcPts val="500"/>
              </a:spcBef>
              <a:spcAft>
                <a:spcPts val="0"/>
              </a:spcAft>
              <a:buClr>
                <a:schemeClr val="dk1"/>
              </a:buClr>
              <a:buSzPts val="2400"/>
              <a:buChar char="•"/>
            </a:pPr>
            <a:r>
              <a:rPr lang="en-US" dirty="0"/>
              <a:t>Review and Adopt Selection committee board member recommendations</a:t>
            </a:r>
            <a:endParaRPr dirty="0"/>
          </a:p>
          <a:p>
            <a:pPr marL="685800" lvl="1" indent="-228600" algn="l" rtl="0">
              <a:lnSpc>
                <a:spcPct val="90000"/>
              </a:lnSpc>
              <a:spcBef>
                <a:spcPts val="500"/>
              </a:spcBef>
              <a:spcAft>
                <a:spcPts val="0"/>
              </a:spcAft>
              <a:buClr>
                <a:schemeClr val="dk1"/>
              </a:buClr>
              <a:buSzPts val="2400"/>
              <a:buChar char="•"/>
            </a:pPr>
            <a:r>
              <a:rPr lang="en-US" dirty="0"/>
              <a:t>School Re-Opening Update and decide on potential response (30 Minutes)</a:t>
            </a:r>
            <a:endParaRPr dirty="0"/>
          </a:p>
          <a:p>
            <a:pPr marL="685800" lvl="1" indent="-228600" algn="l" rtl="0">
              <a:lnSpc>
                <a:spcPct val="90000"/>
              </a:lnSpc>
              <a:spcBef>
                <a:spcPts val="500"/>
              </a:spcBef>
              <a:spcAft>
                <a:spcPts val="0"/>
              </a:spcAft>
              <a:buClr>
                <a:schemeClr val="dk1"/>
              </a:buClr>
              <a:buSzPts val="2400"/>
              <a:buChar char="•"/>
            </a:pPr>
            <a:r>
              <a:rPr lang="en-US" dirty="0"/>
              <a:t>Updates from District Connections (15 Minutes)</a:t>
            </a:r>
            <a:endParaRPr dirty="0"/>
          </a:p>
          <a:p>
            <a:pPr marL="1143000" lvl="2" indent="-228600" algn="l" rtl="0">
              <a:lnSpc>
                <a:spcPct val="90000"/>
              </a:lnSpc>
              <a:spcBef>
                <a:spcPts val="500"/>
              </a:spcBef>
              <a:spcAft>
                <a:spcPts val="0"/>
              </a:spcAft>
              <a:buClr>
                <a:schemeClr val="dk1"/>
              </a:buClr>
              <a:buSzPts val="2400"/>
              <a:buChar char="•"/>
            </a:pPr>
            <a:r>
              <a:rPr lang="en-US" sz="2400" dirty="0"/>
              <a:t>Re-Imagine Safety Task Force</a:t>
            </a:r>
            <a:endParaRPr dirty="0"/>
          </a:p>
          <a:p>
            <a:pPr marL="1143000" lvl="2" indent="-228600" algn="l" rtl="0">
              <a:lnSpc>
                <a:spcPct val="90000"/>
              </a:lnSpc>
              <a:spcBef>
                <a:spcPts val="500"/>
              </a:spcBef>
              <a:spcAft>
                <a:spcPts val="0"/>
              </a:spcAft>
              <a:buClr>
                <a:schemeClr val="dk1"/>
              </a:buClr>
              <a:buSzPts val="2400"/>
              <a:buChar char="•"/>
            </a:pPr>
            <a:r>
              <a:rPr lang="en-US" sz="2400" dirty="0"/>
              <a:t>Fiscal Recovery Plan</a:t>
            </a:r>
            <a:endParaRPr dirty="0"/>
          </a:p>
          <a:p>
            <a:pPr marL="1143000" lvl="2" indent="-228600" algn="l" rtl="0">
              <a:lnSpc>
                <a:spcPct val="90000"/>
              </a:lnSpc>
              <a:spcBef>
                <a:spcPts val="500"/>
              </a:spcBef>
              <a:spcAft>
                <a:spcPts val="0"/>
              </a:spcAft>
              <a:buClr>
                <a:schemeClr val="dk1"/>
              </a:buClr>
              <a:buSzPts val="2400"/>
              <a:buChar char="•"/>
            </a:pPr>
            <a:r>
              <a:rPr lang="en-US" sz="2400" dirty="0"/>
              <a:t>SCUSD Board of Education Meetings</a:t>
            </a:r>
            <a:endParaRPr dirty="0"/>
          </a:p>
          <a:p>
            <a:pPr marL="1600200" lvl="3" indent="-228600" algn="l" rtl="0">
              <a:lnSpc>
                <a:spcPct val="90000"/>
              </a:lnSpc>
              <a:spcBef>
                <a:spcPts val="500"/>
              </a:spcBef>
              <a:spcAft>
                <a:spcPts val="0"/>
              </a:spcAft>
              <a:buClr>
                <a:schemeClr val="dk1"/>
              </a:buClr>
              <a:buSzPts val="2400"/>
              <a:buChar char="•"/>
            </a:pPr>
            <a:r>
              <a:rPr lang="en-US" sz="2400" dirty="0"/>
              <a:t>January 14</a:t>
            </a:r>
            <a:r>
              <a:rPr lang="en-US" sz="2400" baseline="30000" dirty="0"/>
              <a:t>th</a:t>
            </a:r>
            <a:r>
              <a:rPr lang="en-US" sz="2400" dirty="0"/>
              <a:t> – Re-Opening </a:t>
            </a:r>
            <a:r>
              <a:rPr lang="en-US" sz="2400" dirty="0" smtClean="0"/>
              <a:t>Metrics</a:t>
            </a:r>
            <a:endParaRPr dirty="0"/>
          </a:p>
          <a:p>
            <a:pPr marL="1600200" lvl="3" indent="-228600" algn="l" rtl="0">
              <a:lnSpc>
                <a:spcPct val="90000"/>
              </a:lnSpc>
              <a:spcBef>
                <a:spcPts val="500"/>
              </a:spcBef>
              <a:spcAft>
                <a:spcPts val="0"/>
              </a:spcAft>
              <a:buClr>
                <a:schemeClr val="dk1"/>
              </a:buClr>
              <a:buSzPts val="2400"/>
              <a:buChar char="•"/>
            </a:pPr>
            <a:r>
              <a:rPr lang="en-US" sz="2400" dirty="0"/>
              <a:t>February 4</a:t>
            </a:r>
            <a:r>
              <a:rPr lang="en-US" sz="2400" baseline="30000" dirty="0"/>
              <a:t>th</a:t>
            </a:r>
            <a:r>
              <a:rPr lang="en-US" sz="2400" dirty="0"/>
              <a:t> and February 18</a:t>
            </a:r>
            <a:r>
              <a:rPr lang="en-US" sz="2400" baseline="30000" dirty="0"/>
              <a:t>th</a:t>
            </a:r>
            <a:r>
              <a:rPr lang="en-US" sz="2400" dirty="0"/>
              <a:t> (present AAAB membership and key talking points)</a:t>
            </a:r>
            <a:endParaRPr dirty="0"/>
          </a:p>
          <a:p>
            <a:pPr marL="685800" lvl="1" indent="-228600" algn="l" rtl="0">
              <a:lnSpc>
                <a:spcPct val="90000"/>
              </a:lnSpc>
              <a:spcBef>
                <a:spcPts val="500"/>
              </a:spcBef>
              <a:spcAft>
                <a:spcPts val="0"/>
              </a:spcAft>
              <a:buClr>
                <a:schemeClr val="dk1"/>
              </a:buClr>
              <a:buSzPts val="2400"/>
              <a:buChar char="•"/>
            </a:pPr>
            <a:r>
              <a:rPr lang="en-US" dirty="0"/>
              <a:t>February Topics Pipeline (5 Minutes)</a:t>
            </a:r>
            <a:endParaRPr dirty="0"/>
          </a:p>
          <a:p>
            <a:pPr marL="0" lvl="0" indent="0" algn="l" rtl="0">
              <a:lnSpc>
                <a:spcPct val="90000"/>
              </a:lnSpc>
              <a:spcBef>
                <a:spcPts val="1000"/>
              </a:spcBef>
              <a:spcAft>
                <a:spcPts val="0"/>
              </a:spcAft>
              <a:buClr>
                <a:schemeClr val="dk1"/>
              </a:buClr>
              <a:buSzPts val="3200"/>
              <a:buNone/>
            </a:pPr>
            <a:endParaRPr sz="3200" dirty="0"/>
          </a:p>
        </p:txBody>
      </p:sp>
      <p:sp>
        <p:nvSpPr>
          <p:cNvPr id="108" name="Google Shape;10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Appendix</a:t>
            </a:r>
            <a:endParaRPr/>
          </a:p>
        </p:txBody>
      </p:sp>
      <p:sp>
        <p:nvSpPr>
          <p:cNvPr id="299" name="Google Shape;299;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sp>
        <p:nvSpPr>
          <p:cNvPr id="300" name="Google Shape;30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Frame Executive Committee Selection Process</a:t>
            </a:r>
            <a:endParaRPr/>
          </a:p>
        </p:txBody>
      </p:sp>
      <p:sp>
        <p:nvSpPr>
          <p:cNvPr id="306" name="Google Shape;30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sp>
        <p:nvSpPr>
          <p:cNvPr id="307" name="Google Shape;30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sp>
        <p:nvSpPr>
          <p:cNvPr id="313" name="Google Shape;313;p41"/>
          <p:cNvSpPr txBox="1">
            <a:spLocks noGrp="1"/>
          </p:cNvSpPr>
          <p:nvPr>
            <p:ph type="title"/>
          </p:nvPr>
        </p:nvSpPr>
        <p:spPr>
          <a:xfrm>
            <a:off x="142361" y="365125"/>
            <a:ext cx="1143273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Revised Organizational Structure and Governance </a:t>
            </a:r>
            <a:endParaRPr/>
          </a:p>
        </p:txBody>
      </p:sp>
      <p:grpSp>
        <p:nvGrpSpPr>
          <p:cNvPr id="314" name="Google Shape;314;p41"/>
          <p:cNvGrpSpPr/>
          <p:nvPr/>
        </p:nvGrpSpPr>
        <p:grpSpPr>
          <a:xfrm>
            <a:off x="3620539" y="1602180"/>
            <a:ext cx="4950920" cy="4522004"/>
            <a:chOff x="1639339" y="1979"/>
            <a:chExt cx="4950920" cy="4522004"/>
          </a:xfrm>
        </p:grpSpPr>
        <p:sp>
          <p:nvSpPr>
            <p:cNvPr id="315" name="Google Shape;315;p41"/>
            <p:cNvSpPr/>
            <p:nvPr/>
          </p:nvSpPr>
          <p:spPr>
            <a:xfrm>
              <a:off x="4114800" y="1342849"/>
              <a:ext cx="235224" cy="1030508"/>
            </a:xfrm>
            <a:custGeom>
              <a:avLst/>
              <a:gdLst/>
              <a:ahLst/>
              <a:cxnLst/>
              <a:rect l="l" t="t" r="r" b="b"/>
              <a:pathLst>
                <a:path w="120000" h="120000" extrusionOk="0">
                  <a:moveTo>
                    <a:pt x="0" y="0"/>
                  </a:moveTo>
                  <a:lnTo>
                    <a:pt x="0" y="120000"/>
                  </a:lnTo>
                  <a:lnTo>
                    <a:pt x="120000" y="120000"/>
                  </a:lnTo>
                </a:path>
              </a:pathLst>
            </a:custGeom>
            <a:noFill/>
            <a:ln w="9525" cap="flat" cmpd="sng">
              <a:solidFill>
                <a:srgbClr val="487AA8"/>
              </a:solidFill>
              <a:prstDash val="solid"/>
              <a:miter lim="800000"/>
              <a:headEnd type="none" w="sm" len="sm"/>
              <a:tailEnd type="none" w="sm" len="sm"/>
            </a:ln>
          </p:spPr>
        </p:sp>
        <p:sp>
          <p:nvSpPr>
            <p:cNvPr id="316" name="Google Shape;316;p41"/>
            <p:cNvSpPr/>
            <p:nvPr/>
          </p:nvSpPr>
          <p:spPr>
            <a:xfrm>
              <a:off x="3879575" y="1342849"/>
              <a:ext cx="235224" cy="1030508"/>
            </a:xfrm>
            <a:custGeom>
              <a:avLst/>
              <a:gdLst/>
              <a:ahLst/>
              <a:cxnLst/>
              <a:rect l="l" t="t" r="r" b="b"/>
              <a:pathLst>
                <a:path w="120000" h="120000" extrusionOk="0">
                  <a:moveTo>
                    <a:pt x="120000" y="0"/>
                  </a:moveTo>
                  <a:lnTo>
                    <a:pt x="120000" y="120000"/>
                  </a:lnTo>
                  <a:lnTo>
                    <a:pt x="0" y="120000"/>
                  </a:lnTo>
                </a:path>
              </a:pathLst>
            </a:custGeom>
            <a:noFill/>
            <a:ln w="9525" cap="flat" cmpd="sng">
              <a:solidFill>
                <a:srgbClr val="487AA8"/>
              </a:solidFill>
              <a:prstDash val="solid"/>
              <a:miter lim="800000"/>
              <a:headEnd type="none" w="sm" len="sm"/>
              <a:tailEnd type="none" w="sm" len="sm"/>
            </a:ln>
          </p:spPr>
        </p:sp>
        <p:sp>
          <p:nvSpPr>
            <p:cNvPr id="317" name="Google Shape;317;p41"/>
            <p:cNvSpPr/>
            <p:nvPr/>
          </p:nvSpPr>
          <p:spPr>
            <a:xfrm>
              <a:off x="4114800" y="1342849"/>
              <a:ext cx="1355342" cy="2061016"/>
            </a:xfrm>
            <a:custGeom>
              <a:avLst/>
              <a:gdLst/>
              <a:ahLst/>
              <a:cxnLst/>
              <a:rect l="l" t="t" r="r" b="b"/>
              <a:pathLst>
                <a:path w="120000" h="120000" extrusionOk="0">
                  <a:moveTo>
                    <a:pt x="0" y="0"/>
                  </a:moveTo>
                  <a:lnTo>
                    <a:pt x="0" y="106304"/>
                  </a:lnTo>
                  <a:lnTo>
                    <a:pt x="120000" y="106304"/>
                  </a:lnTo>
                  <a:lnTo>
                    <a:pt x="120000" y="120000"/>
                  </a:lnTo>
                </a:path>
              </a:pathLst>
            </a:custGeom>
            <a:noFill/>
            <a:ln w="9525" cap="flat" cmpd="sng">
              <a:solidFill>
                <a:srgbClr val="487AA8"/>
              </a:solidFill>
              <a:prstDash val="solid"/>
              <a:miter lim="800000"/>
              <a:headEnd type="none" w="sm" len="sm"/>
              <a:tailEnd type="none" w="sm" len="sm"/>
            </a:ln>
          </p:spPr>
        </p:sp>
        <p:sp>
          <p:nvSpPr>
            <p:cNvPr id="318" name="Google Shape;318;p41"/>
            <p:cNvSpPr/>
            <p:nvPr/>
          </p:nvSpPr>
          <p:spPr>
            <a:xfrm>
              <a:off x="2759457" y="1342849"/>
              <a:ext cx="1355342" cy="2061016"/>
            </a:xfrm>
            <a:custGeom>
              <a:avLst/>
              <a:gdLst/>
              <a:ahLst/>
              <a:cxnLst/>
              <a:rect l="l" t="t" r="r" b="b"/>
              <a:pathLst>
                <a:path w="120000" h="120000" extrusionOk="0">
                  <a:moveTo>
                    <a:pt x="120000" y="0"/>
                  </a:moveTo>
                  <a:lnTo>
                    <a:pt x="120000" y="106304"/>
                  </a:lnTo>
                  <a:lnTo>
                    <a:pt x="0" y="106304"/>
                  </a:lnTo>
                  <a:lnTo>
                    <a:pt x="0" y="120000"/>
                  </a:lnTo>
                </a:path>
              </a:pathLst>
            </a:custGeom>
            <a:noFill/>
            <a:ln w="9525" cap="flat" cmpd="sng">
              <a:solidFill>
                <a:srgbClr val="487AA8"/>
              </a:solidFill>
              <a:prstDash val="solid"/>
              <a:miter lim="800000"/>
              <a:headEnd type="none" w="sm" len="sm"/>
              <a:tailEnd type="none" w="sm" len="sm"/>
            </a:ln>
          </p:spPr>
        </p:sp>
        <p:sp>
          <p:nvSpPr>
            <p:cNvPr id="319" name="Google Shape;319;p41"/>
            <p:cNvSpPr/>
            <p:nvPr/>
          </p:nvSpPr>
          <p:spPr>
            <a:xfrm>
              <a:off x="2810467" y="1979"/>
              <a:ext cx="2608664" cy="1340870"/>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txBox="1"/>
            <p:nvPr/>
          </p:nvSpPr>
          <p:spPr>
            <a:xfrm>
              <a:off x="2810467" y="1979"/>
              <a:ext cx="2608664" cy="1340870"/>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B/AA TF Advisory Board</a:t>
              </a:r>
              <a:endParaRPr/>
            </a:p>
            <a:p>
              <a:pPr marL="0" marR="0" lvl="0" indent="0" algn="ctr" rtl="0">
                <a:lnSpc>
                  <a:spcPct val="90000"/>
                </a:lnSpc>
                <a:spcBef>
                  <a:spcPts val="735"/>
                </a:spcBef>
                <a:spcAft>
                  <a:spcPts val="0"/>
                </a:spcAft>
                <a:buClr>
                  <a:schemeClr val="lt1"/>
                </a:buClr>
                <a:buSzPts val="2100"/>
                <a:buFont typeface="Calibri"/>
                <a:buNone/>
              </a:pPr>
              <a:r>
                <a:rPr lang="en-US" sz="2100">
                  <a:solidFill>
                    <a:schemeClr val="lt1"/>
                  </a:solidFill>
                  <a:latin typeface="Calibri"/>
                  <a:ea typeface="Calibri"/>
                  <a:cs typeface="Calibri"/>
                  <a:sym typeface="Calibri"/>
                </a:rPr>
                <a:t>(meets quarterly as a group and annually with BOE)</a:t>
              </a:r>
              <a:endParaRPr/>
            </a:p>
          </p:txBody>
        </p:sp>
        <p:sp>
          <p:nvSpPr>
            <p:cNvPr id="321" name="Google Shape;321;p41"/>
            <p:cNvSpPr/>
            <p:nvPr/>
          </p:nvSpPr>
          <p:spPr>
            <a:xfrm>
              <a:off x="1639339" y="3403866"/>
              <a:ext cx="2240235" cy="1120117"/>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txBox="1"/>
            <p:nvPr/>
          </p:nvSpPr>
          <p:spPr>
            <a:xfrm>
              <a:off x="1639339" y="3403866"/>
              <a:ext cx="2240235" cy="1120117"/>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Parent Engagement Committee</a:t>
              </a:r>
              <a:endParaRPr/>
            </a:p>
          </p:txBody>
        </p:sp>
        <p:sp>
          <p:nvSpPr>
            <p:cNvPr id="323" name="Google Shape;323;p41"/>
            <p:cNvSpPr/>
            <p:nvPr/>
          </p:nvSpPr>
          <p:spPr>
            <a:xfrm>
              <a:off x="4350024" y="3403866"/>
              <a:ext cx="2240235" cy="1120117"/>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1"/>
            <p:cNvSpPr txBox="1"/>
            <p:nvPr/>
          </p:nvSpPr>
          <p:spPr>
            <a:xfrm>
              <a:off x="4350024" y="3403866"/>
              <a:ext cx="2240235" cy="1120117"/>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Communication Committee</a:t>
              </a:r>
              <a:endParaRPr/>
            </a:p>
          </p:txBody>
        </p:sp>
        <p:sp>
          <p:nvSpPr>
            <p:cNvPr id="325" name="Google Shape;325;p41"/>
            <p:cNvSpPr/>
            <p:nvPr/>
          </p:nvSpPr>
          <p:spPr>
            <a:xfrm>
              <a:off x="1639339" y="1813299"/>
              <a:ext cx="2240235" cy="1120117"/>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txBox="1"/>
            <p:nvPr/>
          </p:nvSpPr>
          <p:spPr>
            <a:xfrm>
              <a:off x="1639339" y="1813299"/>
              <a:ext cx="2240235" cy="1120117"/>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District Liaison</a:t>
              </a:r>
              <a:endParaRPr/>
            </a:p>
          </p:txBody>
        </p:sp>
        <p:sp>
          <p:nvSpPr>
            <p:cNvPr id="327" name="Google Shape;327;p41"/>
            <p:cNvSpPr/>
            <p:nvPr/>
          </p:nvSpPr>
          <p:spPr>
            <a:xfrm>
              <a:off x="4350024" y="1813299"/>
              <a:ext cx="2240235" cy="1120117"/>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1"/>
            <p:cNvSpPr txBox="1"/>
            <p:nvPr/>
          </p:nvSpPr>
          <p:spPr>
            <a:xfrm>
              <a:off x="4350024" y="1813299"/>
              <a:ext cx="2240235" cy="1120117"/>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B/AATF Executive   Committee</a:t>
              </a:r>
              <a:endParaRPr/>
            </a:p>
            <a:p>
              <a:pPr marL="0" marR="0" lvl="0" indent="0" algn="ctr" rtl="0">
                <a:lnSpc>
                  <a:spcPct val="90000"/>
                </a:lnSpc>
                <a:spcBef>
                  <a:spcPts val="735"/>
                </a:spcBef>
                <a:spcAft>
                  <a:spcPts val="0"/>
                </a:spcAft>
                <a:buClr>
                  <a:schemeClr val="lt1"/>
                </a:buClr>
                <a:buSzPts val="2100"/>
                <a:buFont typeface="Calibri"/>
                <a:buNone/>
              </a:pPr>
              <a:r>
                <a:rPr lang="en-US" sz="2100">
                  <a:solidFill>
                    <a:schemeClr val="lt1"/>
                  </a:solidFill>
                  <a:latin typeface="Calibri"/>
                  <a:ea typeface="Calibri"/>
                  <a:cs typeface="Calibri"/>
                  <a:sym typeface="Calibri"/>
                </a:rPr>
                <a:t>(meets monthly)</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32"/>
        <p:cNvGrpSpPr/>
        <p:nvPr/>
      </p:nvGrpSpPr>
      <p:grpSpPr>
        <a:xfrm>
          <a:off x="0" y="0"/>
          <a:ext cx="0" cy="0"/>
          <a:chOff x="0" y="0"/>
          <a:chExt cx="0" cy="0"/>
        </a:xfrm>
      </p:grpSpPr>
      <p:sp>
        <p:nvSpPr>
          <p:cNvPr id="333" name="Google Shape;333;p42"/>
          <p:cNvSpPr txBox="1">
            <a:spLocks noGrp="1"/>
          </p:cNvSpPr>
          <p:nvPr>
            <p:ph type="title"/>
          </p:nvPr>
        </p:nvSpPr>
        <p:spPr>
          <a:xfrm>
            <a:off x="562897" y="65242"/>
            <a:ext cx="10515600" cy="6672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b="1"/>
              <a:t>AAAB Governance Leadership Structure</a:t>
            </a:r>
            <a:endParaRPr/>
          </a:p>
        </p:txBody>
      </p:sp>
      <p:sp>
        <p:nvSpPr>
          <p:cNvPr id="334" name="Google Shape;334;p42"/>
          <p:cNvSpPr txBox="1">
            <a:spLocks noGrp="1"/>
          </p:cNvSpPr>
          <p:nvPr>
            <p:ph type="body" idx="1"/>
          </p:nvPr>
        </p:nvSpPr>
        <p:spPr>
          <a:xfrm>
            <a:off x="196645" y="693174"/>
            <a:ext cx="11351342" cy="574695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Executive Committee </a:t>
            </a:r>
            <a:r>
              <a:rPr lang="en-US"/>
              <a:t>(structure, composition, duties)</a:t>
            </a:r>
            <a:endParaRPr sz="2400"/>
          </a:p>
          <a:p>
            <a:pPr marL="685800" lvl="1" indent="-228600" algn="l" rtl="0">
              <a:lnSpc>
                <a:spcPct val="90000"/>
              </a:lnSpc>
              <a:spcBef>
                <a:spcPts val="500"/>
              </a:spcBef>
              <a:spcAft>
                <a:spcPts val="0"/>
              </a:spcAft>
              <a:buClr>
                <a:schemeClr val="dk1"/>
              </a:buClr>
              <a:buSzPts val="2400"/>
              <a:buChar char="•"/>
            </a:pPr>
            <a:r>
              <a:rPr lang="en-US"/>
              <a:t>Comprised of the Chair, Vice Chair, Secretary/Treasurer, and Parliamentarian</a:t>
            </a:r>
            <a:endParaRPr/>
          </a:p>
          <a:p>
            <a:pPr marL="685800" lvl="1" indent="-228600" algn="l" rtl="0">
              <a:lnSpc>
                <a:spcPct val="90000"/>
              </a:lnSpc>
              <a:spcBef>
                <a:spcPts val="500"/>
              </a:spcBef>
              <a:spcAft>
                <a:spcPts val="0"/>
              </a:spcAft>
              <a:buClr>
                <a:schemeClr val="dk1"/>
              </a:buClr>
              <a:buSzPts val="2400"/>
              <a:buChar char="•"/>
            </a:pPr>
            <a:r>
              <a:rPr lang="en-US"/>
              <a:t>Exercises the function and management of the African American Advisory Board (Advisory Board) between meetings of the Advisory Board</a:t>
            </a:r>
            <a:endParaRPr/>
          </a:p>
          <a:p>
            <a:pPr marL="228600" lvl="0" indent="-228600" algn="l" rtl="0">
              <a:lnSpc>
                <a:spcPct val="90000"/>
              </a:lnSpc>
              <a:spcBef>
                <a:spcPts val="1000"/>
              </a:spcBef>
              <a:spcAft>
                <a:spcPts val="0"/>
              </a:spcAft>
              <a:buClr>
                <a:schemeClr val="dk1"/>
              </a:buClr>
              <a:buSzPts val="2800"/>
              <a:buChar char="•"/>
            </a:pPr>
            <a:r>
              <a:rPr lang="en-US" b="1"/>
              <a:t>Chair – (serves a two-year term)</a:t>
            </a:r>
            <a:endParaRPr sz="2400" b="1"/>
          </a:p>
          <a:p>
            <a:pPr marL="685800" lvl="1" indent="-228600" algn="l" rtl="0">
              <a:lnSpc>
                <a:spcPct val="90000"/>
              </a:lnSpc>
              <a:spcBef>
                <a:spcPts val="500"/>
              </a:spcBef>
              <a:spcAft>
                <a:spcPts val="0"/>
              </a:spcAft>
              <a:buClr>
                <a:schemeClr val="dk1"/>
              </a:buClr>
              <a:buSzPts val="2400"/>
              <a:buChar char="•"/>
            </a:pPr>
            <a:r>
              <a:rPr lang="en-US"/>
              <a:t>Facilitates the monthly advisory board meetings</a:t>
            </a:r>
            <a:endParaRPr sz="2000"/>
          </a:p>
          <a:p>
            <a:pPr marL="685800" lvl="1" indent="-228600" algn="l" rtl="0">
              <a:lnSpc>
                <a:spcPct val="90000"/>
              </a:lnSpc>
              <a:spcBef>
                <a:spcPts val="500"/>
              </a:spcBef>
              <a:spcAft>
                <a:spcPts val="0"/>
              </a:spcAft>
              <a:buClr>
                <a:schemeClr val="dk1"/>
              </a:buClr>
              <a:buSzPts val="2400"/>
              <a:buChar char="•"/>
            </a:pPr>
            <a:r>
              <a:rPr lang="en-US"/>
              <a:t>Develops the agenda for the next advisory board meeting</a:t>
            </a:r>
            <a:endParaRPr sz="2000"/>
          </a:p>
          <a:p>
            <a:pPr marL="685800" lvl="1" indent="-228600" algn="l" rtl="0">
              <a:lnSpc>
                <a:spcPct val="90000"/>
              </a:lnSpc>
              <a:spcBef>
                <a:spcPts val="500"/>
              </a:spcBef>
              <a:spcAft>
                <a:spcPts val="0"/>
              </a:spcAft>
              <a:buClr>
                <a:schemeClr val="dk1"/>
              </a:buClr>
              <a:buSzPts val="2400"/>
              <a:buChar char="•"/>
            </a:pPr>
            <a:r>
              <a:rPr lang="en-US"/>
              <a:t>Calls and presides over executive </a:t>
            </a:r>
            <a:r>
              <a:rPr lang="en-US" strike="sngStrike"/>
              <a:t>board</a:t>
            </a:r>
            <a:r>
              <a:rPr lang="en-US"/>
              <a:t> committee meetings and regular board meetings as needed</a:t>
            </a:r>
            <a:endParaRPr sz="2000"/>
          </a:p>
          <a:p>
            <a:pPr marL="685800" lvl="1" indent="-228600" algn="l" rtl="0">
              <a:lnSpc>
                <a:spcPct val="90000"/>
              </a:lnSpc>
              <a:spcBef>
                <a:spcPts val="500"/>
              </a:spcBef>
              <a:spcAft>
                <a:spcPts val="0"/>
              </a:spcAft>
              <a:buClr>
                <a:schemeClr val="dk1"/>
              </a:buClr>
              <a:buSzPts val="2400"/>
              <a:buChar char="•"/>
            </a:pPr>
            <a:r>
              <a:rPr lang="en-US"/>
              <a:t>Appoints, instructs, and when possible, serves as an ex-officio member of committees</a:t>
            </a:r>
            <a:endParaRPr sz="2400"/>
          </a:p>
          <a:p>
            <a:pPr marL="685800" lvl="1" indent="-228600" algn="l" rtl="0">
              <a:lnSpc>
                <a:spcPct val="90000"/>
              </a:lnSpc>
              <a:spcBef>
                <a:spcPts val="500"/>
              </a:spcBef>
              <a:spcAft>
                <a:spcPts val="0"/>
              </a:spcAft>
              <a:buClr>
                <a:schemeClr val="dk1"/>
              </a:buClr>
              <a:buSzPts val="2400"/>
              <a:buChar char="•"/>
            </a:pPr>
            <a:r>
              <a:rPr lang="en-US"/>
              <a:t>Appoints individuals to serve on various committees</a:t>
            </a:r>
            <a:endParaRPr sz="2000"/>
          </a:p>
          <a:p>
            <a:pPr marL="685800" lvl="1" indent="-228600" algn="l" rtl="0">
              <a:lnSpc>
                <a:spcPct val="90000"/>
              </a:lnSpc>
              <a:spcBef>
                <a:spcPts val="500"/>
              </a:spcBef>
              <a:spcAft>
                <a:spcPts val="0"/>
              </a:spcAft>
              <a:buClr>
                <a:schemeClr val="dk1"/>
              </a:buClr>
              <a:buSzPts val="2400"/>
              <a:buChar char="•"/>
            </a:pPr>
            <a:r>
              <a:rPr lang="en-US"/>
              <a:t>Works closely with District-appointed representative(s)</a:t>
            </a:r>
            <a:endParaRPr/>
          </a:p>
          <a:p>
            <a:pPr marL="685800" lvl="1" indent="-228600" algn="l" rtl="0">
              <a:lnSpc>
                <a:spcPct val="90000"/>
              </a:lnSpc>
              <a:spcBef>
                <a:spcPts val="500"/>
              </a:spcBef>
              <a:spcAft>
                <a:spcPts val="0"/>
              </a:spcAft>
              <a:buClr>
                <a:schemeClr val="dk1"/>
              </a:buClr>
              <a:buSzPts val="2400"/>
              <a:buChar char="•"/>
            </a:pPr>
            <a:r>
              <a:rPr lang="en-US"/>
              <a:t>Reports to the school board as needed or assigns a designee</a:t>
            </a:r>
            <a:endParaRPr sz="2000"/>
          </a:p>
        </p:txBody>
      </p:sp>
      <p:sp>
        <p:nvSpPr>
          <p:cNvPr id="335" name="Google Shape;33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562897" y="65242"/>
            <a:ext cx="10515600" cy="6672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b="1"/>
              <a:t>AAAB Governance Leadership Structure</a:t>
            </a:r>
            <a:endParaRPr/>
          </a:p>
        </p:txBody>
      </p:sp>
      <p:sp>
        <p:nvSpPr>
          <p:cNvPr id="341" name="Google Shape;341;p43"/>
          <p:cNvSpPr txBox="1">
            <a:spLocks noGrp="1"/>
          </p:cNvSpPr>
          <p:nvPr>
            <p:ph type="body" idx="1"/>
          </p:nvPr>
        </p:nvSpPr>
        <p:spPr>
          <a:xfrm>
            <a:off x="196645" y="693174"/>
            <a:ext cx="11351342" cy="5746955"/>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590"/>
              <a:buChar char="•"/>
            </a:pPr>
            <a:r>
              <a:rPr lang="en-US" sz="2590" b="1"/>
              <a:t>Vice Chair – (serves a one-year term)</a:t>
            </a:r>
            <a:endParaRPr sz="2220" b="1"/>
          </a:p>
          <a:p>
            <a:pPr marL="685800" lvl="1" indent="-228600" algn="l" rtl="0">
              <a:lnSpc>
                <a:spcPct val="70000"/>
              </a:lnSpc>
              <a:spcBef>
                <a:spcPts val="500"/>
              </a:spcBef>
              <a:spcAft>
                <a:spcPts val="0"/>
              </a:spcAft>
              <a:buClr>
                <a:schemeClr val="dk1"/>
              </a:buClr>
              <a:buSzPts val="2220"/>
              <a:buChar char="•"/>
            </a:pPr>
            <a:r>
              <a:rPr lang="en-US" sz="2220"/>
              <a:t>Fills in for the Chair as a substitute whenever needed</a:t>
            </a:r>
            <a:endParaRPr sz="1850"/>
          </a:p>
          <a:p>
            <a:pPr marL="685800" lvl="1" indent="-228600" algn="l" rtl="0">
              <a:lnSpc>
                <a:spcPct val="70000"/>
              </a:lnSpc>
              <a:spcBef>
                <a:spcPts val="500"/>
              </a:spcBef>
              <a:spcAft>
                <a:spcPts val="0"/>
              </a:spcAft>
              <a:buClr>
                <a:schemeClr val="dk1"/>
              </a:buClr>
              <a:buSzPts val="2220"/>
              <a:buChar char="•"/>
            </a:pPr>
            <a:r>
              <a:rPr lang="en-US" sz="2220"/>
              <a:t>Works closely with the Chair to ensure a smooth process is evident at every meeting</a:t>
            </a:r>
            <a:endParaRPr sz="2220"/>
          </a:p>
          <a:p>
            <a:pPr marL="685800" lvl="1" indent="-228600" algn="l" rtl="0">
              <a:lnSpc>
                <a:spcPct val="70000"/>
              </a:lnSpc>
              <a:spcBef>
                <a:spcPts val="500"/>
              </a:spcBef>
              <a:spcAft>
                <a:spcPts val="0"/>
              </a:spcAft>
              <a:buClr>
                <a:schemeClr val="dk1"/>
              </a:buClr>
              <a:buSzPts val="2220"/>
              <a:buChar char="•"/>
            </a:pPr>
            <a:r>
              <a:rPr lang="en-US" sz="2220"/>
              <a:t>Assists the Chair as needed</a:t>
            </a:r>
            <a:endParaRPr sz="1850"/>
          </a:p>
          <a:p>
            <a:pPr marL="685800" lvl="1" indent="-228600" algn="l" rtl="0">
              <a:lnSpc>
                <a:spcPct val="70000"/>
              </a:lnSpc>
              <a:spcBef>
                <a:spcPts val="500"/>
              </a:spcBef>
              <a:spcAft>
                <a:spcPts val="0"/>
              </a:spcAft>
              <a:buClr>
                <a:schemeClr val="dk1"/>
              </a:buClr>
              <a:buSzPts val="370"/>
              <a:buChar char="•"/>
            </a:pPr>
            <a:r>
              <a:rPr lang="en-US" sz="370"/>
              <a:t> </a:t>
            </a:r>
            <a:r>
              <a:rPr lang="en-US" sz="2220"/>
              <a:t>Coordinates all of the sub-committees</a:t>
            </a:r>
            <a:endParaRPr sz="1850"/>
          </a:p>
          <a:p>
            <a:pPr marL="685800" lvl="1" indent="-228600" algn="l" rtl="0">
              <a:lnSpc>
                <a:spcPct val="70000"/>
              </a:lnSpc>
              <a:spcBef>
                <a:spcPts val="500"/>
              </a:spcBef>
              <a:spcAft>
                <a:spcPts val="0"/>
              </a:spcAft>
              <a:buClr>
                <a:schemeClr val="dk1"/>
              </a:buClr>
              <a:buSzPts val="2220"/>
              <a:buChar char="•"/>
            </a:pPr>
            <a:r>
              <a:rPr lang="en-US" sz="2220"/>
              <a:t>Serves as the Host of the Advisory Board and works with the Chair and District representative(s) to ensure all new members, guests and observers are properly recognized and introduced as appropriate at designated meetings</a:t>
            </a:r>
            <a:endParaRPr sz="1850"/>
          </a:p>
          <a:p>
            <a:pPr marL="228600" lvl="0" indent="-228600" algn="l" rtl="0">
              <a:lnSpc>
                <a:spcPct val="70000"/>
              </a:lnSpc>
              <a:spcBef>
                <a:spcPts val="1000"/>
              </a:spcBef>
              <a:spcAft>
                <a:spcPts val="0"/>
              </a:spcAft>
              <a:buClr>
                <a:schemeClr val="dk1"/>
              </a:buClr>
              <a:buSzPts val="2590"/>
              <a:buChar char="•"/>
            </a:pPr>
            <a:r>
              <a:rPr lang="en-US" sz="2590" b="1"/>
              <a:t>Secretary/Treasurer – (serves a two-year term)</a:t>
            </a:r>
            <a:endParaRPr sz="2220" b="1"/>
          </a:p>
          <a:p>
            <a:pPr marL="685800" lvl="1" indent="-228600" algn="l" rtl="0">
              <a:lnSpc>
                <a:spcPct val="70000"/>
              </a:lnSpc>
              <a:spcBef>
                <a:spcPts val="500"/>
              </a:spcBef>
              <a:spcAft>
                <a:spcPts val="0"/>
              </a:spcAft>
              <a:buClr>
                <a:schemeClr val="dk1"/>
              </a:buClr>
              <a:buSzPts val="2220"/>
              <a:buChar char="•"/>
            </a:pPr>
            <a:r>
              <a:rPr lang="en-US" sz="2220"/>
              <a:t>Works with district staff on tracking board funds dedicated to the African American Advisory Board</a:t>
            </a:r>
            <a:endParaRPr sz="1850"/>
          </a:p>
          <a:p>
            <a:pPr marL="685800" lvl="1" indent="-228600" algn="l" rtl="0">
              <a:lnSpc>
                <a:spcPct val="70000"/>
              </a:lnSpc>
              <a:spcBef>
                <a:spcPts val="500"/>
              </a:spcBef>
              <a:spcAft>
                <a:spcPts val="0"/>
              </a:spcAft>
              <a:buClr>
                <a:schemeClr val="dk1"/>
              </a:buClr>
              <a:buSzPts val="370"/>
              <a:buChar char="•"/>
            </a:pPr>
            <a:r>
              <a:rPr lang="en-US" sz="370"/>
              <a:t> </a:t>
            </a:r>
            <a:r>
              <a:rPr lang="en-US" sz="2220"/>
              <a:t>Takes meeting minutes and ensures the accuracy of all decisions and future plans of the Board</a:t>
            </a:r>
            <a:endParaRPr sz="1850"/>
          </a:p>
          <a:p>
            <a:pPr marL="685800" lvl="1" indent="-228600" algn="l" rtl="0">
              <a:lnSpc>
                <a:spcPct val="70000"/>
              </a:lnSpc>
              <a:spcBef>
                <a:spcPts val="500"/>
              </a:spcBef>
              <a:spcAft>
                <a:spcPts val="0"/>
              </a:spcAft>
              <a:buClr>
                <a:schemeClr val="dk1"/>
              </a:buClr>
              <a:buSzPts val="2220"/>
              <a:buChar char="•"/>
            </a:pPr>
            <a:r>
              <a:rPr lang="en-US" sz="2220"/>
              <a:t>Keeps records of Committee members, subcommittee members, reports, and all other important documents and decisions</a:t>
            </a:r>
            <a:endParaRPr sz="1850"/>
          </a:p>
          <a:p>
            <a:pPr marL="228600" lvl="0" indent="-228600" algn="l" rtl="0">
              <a:lnSpc>
                <a:spcPct val="70000"/>
              </a:lnSpc>
              <a:spcBef>
                <a:spcPts val="1000"/>
              </a:spcBef>
              <a:spcAft>
                <a:spcPts val="0"/>
              </a:spcAft>
              <a:buClr>
                <a:schemeClr val="dk1"/>
              </a:buClr>
              <a:buSzPts val="2590"/>
              <a:buChar char="•"/>
            </a:pPr>
            <a:r>
              <a:rPr lang="en-US" sz="2590" b="1"/>
              <a:t>Parliamentarian – (serves a one-year term)</a:t>
            </a:r>
            <a:endParaRPr sz="2220" b="1"/>
          </a:p>
          <a:p>
            <a:pPr marL="685800" lvl="1" indent="-228600" algn="l" rtl="0">
              <a:lnSpc>
                <a:spcPct val="70000"/>
              </a:lnSpc>
              <a:spcBef>
                <a:spcPts val="500"/>
              </a:spcBef>
              <a:spcAft>
                <a:spcPts val="0"/>
              </a:spcAft>
              <a:buClr>
                <a:schemeClr val="dk1"/>
              </a:buClr>
              <a:buSzPts val="2220"/>
              <a:buChar char="•"/>
            </a:pPr>
            <a:r>
              <a:rPr lang="en-US" sz="2220"/>
              <a:t>Upholds rules and regulations of the Advisory Board</a:t>
            </a:r>
            <a:endParaRPr sz="1850"/>
          </a:p>
          <a:p>
            <a:pPr marL="685800" lvl="1" indent="-228600" algn="l" rtl="0">
              <a:lnSpc>
                <a:spcPct val="70000"/>
              </a:lnSpc>
              <a:spcBef>
                <a:spcPts val="500"/>
              </a:spcBef>
              <a:spcAft>
                <a:spcPts val="0"/>
              </a:spcAft>
              <a:buClr>
                <a:schemeClr val="dk1"/>
              </a:buClr>
              <a:buSzPts val="2220"/>
              <a:buChar char="•"/>
            </a:pPr>
            <a:r>
              <a:rPr lang="en-US" sz="2220"/>
              <a:t>Ensures the Advisory Board engagement process is followed</a:t>
            </a:r>
            <a:endParaRPr sz="1850"/>
          </a:p>
          <a:p>
            <a:pPr marL="685800" lvl="1" indent="-87630" algn="l" rtl="0">
              <a:lnSpc>
                <a:spcPct val="70000"/>
              </a:lnSpc>
              <a:spcBef>
                <a:spcPts val="500"/>
              </a:spcBef>
              <a:spcAft>
                <a:spcPts val="0"/>
              </a:spcAft>
              <a:buClr>
                <a:schemeClr val="dk1"/>
              </a:buClr>
              <a:buSzPts val="2220"/>
              <a:buNone/>
            </a:pPr>
            <a:endParaRPr sz="2220"/>
          </a:p>
        </p:txBody>
      </p:sp>
      <p:sp>
        <p:nvSpPr>
          <p:cNvPr id="342" name="Google Shape;34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5"/>
            <a:ext cx="10515600" cy="5979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800"/>
              <a:buFont typeface="Calibri"/>
              <a:buNone/>
            </a:pPr>
            <a:r>
              <a:rPr lang="en-US" sz="2800"/>
              <a:t>ELECTION OF AAAB EXECUTIVE COMMITTEE MEMBERS</a:t>
            </a:r>
            <a:endParaRPr/>
          </a:p>
        </p:txBody>
      </p:sp>
      <p:sp>
        <p:nvSpPr>
          <p:cNvPr id="348" name="Google Shape;348;p44"/>
          <p:cNvSpPr txBox="1">
            <a:spLocks noGrp="1"/>
          </p:cNvSpPr>
          <p:nvPr>
            <p:ph type="body" idx="1"/>
          </p:nvPr>
        </p:nvSpPr>
        <p:spPr>
          <a:xfrm>
            <a:off x="486383" y="963038"/>
            <a:ext cx="10682591" cy="5758437"/>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000"/>
              <a:buChar char="•"/>
            </a:pPr>
            <a:r>
              <a:rPr lang="en-US" sz="2000" b="1"/>
              <a:t>Positions</a:t>
            </a:r>
            <a:r>
              <a:rPr lang="en-US" sz="2000"/>
              <a:t>: Chair, Vice Chair, Secretary/Treasurer, and Parliamentarian</a:t>
            </a:r>
            <a:endParaRPr/>
          </a:p>
          <a:p>
            <a:pPr marL="228600" lvl="0" indent="-228600" algn="l" rtl="0">
              <a:lnSpc>
                <a:spcPct val="70000"/>
              </a:lnSpc>
              <a:spcBef>
                <a:spcPts val="1000"/>
              </a:spcBef>
              <a:spcAft>
                <a:spcPts val="0"/>
              </a:spcAft>
              <a:buClr>
                <a:schemeClr val="dk1"/>
              </a:buClr>
              <a:buSzPts val="2000"/>
              <a:buChar char="•"/>
            </a:pPr>
            <a:r>
              <a:rPr lang="en-US" sz="2000" b="1"/>
              <a:t>Eligible to Vote and to Be Selected: </a:t>
            </a:r>
            <a:r>
              <a:rPr lang="en-US" sz="2000"/>
              <a:t>All Members of the AAAB</a:t>
            </a:r>
            <a:endParaRPr/>
          </a:p>
          <a:p>
            <a:pPr marL="228600" lvl="0" indent="-228600" algn="l" rtl="0">
              <a:lnSpc>
                <a:spcPct val="70000"/>
              </a:lnSpc>
              <a:spcBef>
                <a:spcPts val="1000"/>
              </a:spcBef>
              <a:spcAft>
                <a:spcPts val="0"/>
              </a:spcAft>
              <a:buClr>
                <a:schemeClr val="dk1"/>
              </a:buClr>
              <a:buSzPts val="2000"/>
              <a:buChar char="•"/>
            </a:pPr>
            <a:r>
              <a:rPr lang="en-US" sz="2000" b="1"/>
              <a:t>Standard Term:</a:t>
            </a:r>
            <a:r>
              <a:rPr lang="en-US" sz="2000"/>
              <a:t>  2 Years </a:t>
            </a:r>
            <a:endParaRPr/>
          </a:p>
          <a:p>
            <a:pPr marL="228600" lvl="0" indent="-228600" algn="l" rtl="0">
              <a:lnSpc>
                <a:spcPct val="70000"/>
              </a:lnSpc>
              <a:spcBef>
                <a:spcPts val="1000"/>
              </a:spcBef>
              <a:spcAft>
                <a:spcPts val="0"/>
              </a:spcAft>
              <a:buClr>
                <a:schemeClr val="dk1"/>
              </a:buClr>
              <a:buSzPts val="2000"/>
              <a:buChar char="•"/>
            </a:pPr>
            <a:r>
              <a:rPr lang="en-US" sz="2000" b="1"/>
              <a:t>Term Limit:</a:t>
            </a:r>
            <a:r>
              <a:rPr lang="en-US" sz="2000"/>
              <a:t>  2 consecutive terms</a:t>
            </a:r>
            <a:endParaRPr/>
          </a:p>
          <a:p>
            <a:pPr marL="0" lvl="0" indent="0" algn="l" rtl="0">
              <a:lnSpc>
                <a:spcPct val="70000"/>
              </a:lnSpc>
              <a:spcBef>
                <a:spcPts val="1000"/>
              </a:spcBef>
              <a:spcAft>
                <a:spcPts val="0"/>
              </a:spcAft>
              <a:buClr>
                <a:schemeClr val="dk1"/>
              </a:buClr>
              <a:buSzPts val="600"/>
              <a:buNone/>
            </a:pPr>
            <a:endParaRPr sz="600"/>
          </a:p>
          <a:p>
            <a:pPr marL="0" lvl="0" indent="0" algn="l" rtl="0">
              <a:lnSpc>
                <a:spcPct val="70000"/>
              </a:lnSpc>
              <a:spcBef>
                <a:spcPts val="1000"/>
              </a:spcBef>
              <a:spcAft>
                <a:spcPts val="0"/>
              </a:spcAft>
              <a:buClr>
                <a:schemeClr val="dk1"/>
              </a:buClr>
              <a:buSzPts val="2000"/>
              <a:buNone/>
            </a:pPr>
            <a:r>
              <a:rPr lang="en-US" sz="2000" b="1"/>
              <a:t>Initial Terms (December 2020 beginning of staggered terms)</a:t>
            </a:r>
            <a:endParaRPr sz="2000"/>
          </a:p>
          <a:p>
            <a:pPr marL="228600" lvl="0" indent="-228600" algn="l" rtl="0">
              <a:lnSpc>
                <a:spcPct val="70000"/>
              </a:lnSpc>
              <a:spcBef>
                <a:spcPts val="1000"/>
              </a:spcBef>
              <a:spcAft>
                <a:spcPts val="0"/>
              </a:spcAft>
              <a:buClr>
                <a:schemeClr val="dk1"/>
              </a:buClr>
              <a:buSzPts val="2000"/>
              <a:buChar char="•"/>
            </a:pPr>
            <a:r>
              <a:rPr lang="en-US" sz="2000"/>
              <a:t>Chair – (serves a two-year term) - expires July 31, 2022</a:t>
            </a:r>
            <a:endParaRPr/>
          </a:p>
          <a:p>
            <a:pPr marL="228600" lvl="0" indent="-228600" algn="l" rtl="0">
              <a:lnSpc>
                <a:spcPct val="70000"/>
              </a:lnSpc>
              <a:spcBef>
                <a:spcPts val="1000"/>
              </a:spcBef>
              <a:spcAft>
                <a:spcPts val="0"/>
              </a:spcAft>
              <a:buClr>
                <a:schemeClr val="dk1"/>
              </a:buClr>
              <a:buSzPts val="2000"/>
              <a:buChar char="•"/>
            </a:pPr>
            <a:r>
              <a:rPr lang="en-US" sz="2000"/>
              <a:t>Vice Chair – (serves a one-year term) - expires </a:t>
            </a:r>
            <a:r>
              <a:rPr lang="en-US" sz="2000" b="1"/>
              <a:t>July 31, 2021</a:t>
            </a:r>
            <a:r>
              <a:rPr lang="en-US" sz="2000" b="1" baseline="30000"/>
              <a:t>*</a:t>
            </a:r>
            <a:endParaRPr sz="2000" b="1"/>
          </a:p>
          <a:p>
            <a:pPr marL="228600" lvl="0" indent="-228600" algn="l" rtl="0">
              <a:lnSpc>
                <a:spcPct val="70000"/>
              </a:lnSpc>
              <a:spcBef>
                <a:spcPts val="1000"/>
              </a:spcBef>
              <a:spcAft>
                <a:spcPts val="0"/>
              </a:spcAft>
              <a:buClr>
                <a:schemeClr val="dk1"/>
              </a:buClr>
              <a:buSzPts val="2000"/>
              <a:buChar char="•"/>
            </a:pPr>
            <a:r>
              <a:rPr lang="en-US" sz="2000"/>
              <a:t>Secretary/Treasurer – (serves a two-year term) - expires July 31, 2022</a:t>
            </a:r>
            <a:endParaRPr/>
          </a:p>
          <a:p>
            <a:pPr marL="228600" lvl="0" indent="-228600" algn="l" rtl="0">
              <a:lnSpc>
                <a:spcPct val="70000"/>
              </a:lnSpc>
              <a:spcBef>
                <a:spcPts val="1000"/>
              </a:spcBef>
              <a:spcAft>
                <a:spcPts val="0"/>
              </a:spcAft>
              <a:buClr>
                <a:schemeClr val="dk1"/>
              </a:buClr>
              <a:buSzPts val="2000"/>
              <a:buChar char="•"/>
            </a:pPr>
            <a:r>
              <a:rPr lang="en-US" sz="2000"/>
              <a:t>Parliamentarian – (serves a one-year term) - expires </a:t>
            </a:r>
            <a:r>
              <a:rPr lang="en-US" sz="2000" b="1"/>
              <a:t>July 31, 2021</a:t>
            </a:r>
            <a:r>
              <a:rPr lang="en-US" sz="2000" b="1" baseline="30000"/>
              <a:t>*</a:t>
            </a:r>
            <a:endParaRPr sz="2000" b="1"/>
          </a:p>
          <a:p>
            <a:pPr marL="0" lvl="0" indent="0" algn="ctr" rtl="0">
              <a:lnSpc>
                <a:spcPct val="70000"/>
              </a:lnSpc>
              <a:spcBef>
                <a:spcPts val="1000"/>
              </a:spcBef>
              <a:spcAft>
                <a:spcPts val="0"/>
              </a:spcAft>
              <a:buClr>
                <a:schemeClr val="dk1"/>
              </a:buClr>
              <a:buSzPts val="1800"/>
              <a:buNone/>
            </a:pPr>
            <a:r>
              <a:rPr lang="en-US" sz="1800" baseline="30000"/>
              <a:t>*</a:t>
            </a:r>
            <a:r>
              <a:rPr lang="en-US" sz="1800"/>
              <a:t>Spring Elections for the </a:t>
            </a:r>
            <a:r>
              <a:rPr lang="en-US" sz="1800" u="sng"/>
              <a:t>Vice Chair </a:t>
            </a:r>
            <a:r>
              <a:rPr lang="en-US" sz="1800"/>
              <a:t>and </a:t>
            </a:r>
            <a:r>
              <a:rPr lang="en-US" sz="1800" u="sng"/>
              <a:t>Parliamentarian</a:t>
            </a:r>
            <a:r>
              <a:rPr lang="en-US" sz="1800"/>
              <a:t> for 2021-2023 will be held in May/June 2021.</a:t>
            </a:r>
            <a:endParaRPr/>
          </a:p>
          <a:p>
            <a:pPr marL="0" lvl="0" indent="0" algn="l" rtl="0">
              <a:lnSpc>
                <a:spcPct val="70000"/>
              </a:lnSpc>
              <a:spcBef>
                <a:spcPts val="1000"/>
              </a:spcBef>
              <a:spcAft>
                <a:spcPts val="0"/>
              </a:spcAft>
              <a:buClr>
                <a:schemeClr val="dk1"/>
              </a:buClr>
              <a:buSzPts val="600"/>
              <a:buNone/>
            </a:pPr>
            <a:endParaRPr sz="600"/>
          </a:p>
          <a:p>
            <a:pPr marL="0" lvl="0" indent="0" algn="l" rtl="0">
              <a:lnSpc>
                <a:spcPct val="70000"/>
              </a:lnSpc>
              <a:spcBef>
                <a:spcPts val="1000"/>
              </a:spcBef>
              <a:spcAft>
                <a:spcPts val="0"/>
              </a:spcAft>
              <a:buClr>
                <a:schemeClr val="dk1"/>
              </a:buClr>
              <a:buSzPts val="2000"/>
              <a:buNone/>
            </a:pPr>
            <a:r>
              <a:rPr lang="en-US" sz="2000" b="1"/>
              <a:t>2021-2022 Executive Board Members and Terms</a:t>
            </a:r>
            <a:endParaRPr sz="2000"/>
          </a:p>
          <a:p>
            <a:pPr marL="228600" lvl="0" indent="-228600" algn="l" rtl="0">
              <a:lnSpc>
                <a:spcPct val="70000"/>
              </a:lnSpc>
              <a:spcBef>
                <a:spcPts val="1000"/>
              </a:spcBef>
              <a:spcAft>
                <a:spcPts val="0"/>
              </a:spcAft>
              <a:buClr>
                <a:schemeClr val="dk1"/>
              </a:buClr>
              <a:buSzPts val="2000"/>
              <a:buChar char="•"/>
            </a:pPr>
            <a:r>
              <a:rPr lang="en-US" sz="2000"/>
              <a:t>Chair – (completes a two-year term) expires </a:t>
            </a:r>
            <a:r>
              <a:rPr lang="en-US" sz="2000" b="1"/>
              <a:t>July 31, 2022</a:t>
            </a:r>
            <a:endParaRPr/>
          </a:p>
          <a:p>
            <a:pPr marL="228600" lvl="0" indent="-228600" algn="l" rtl="0">
              <a:lnSpc>
                <a:spcPct val="70000"/>
              </a:lnSpc>
              <a:spcBef>
                <a:spcPts val="1000"/>
              </a:spcBef>
              <a:spcAft>
                <a:spcPts val="0"/>
              </a:spcAft>
              <a:buClr>
                <a:schemeClr val="dk1"/>
              </a:buClr>
              <a:buSzPts val="2000"/>
              <a:buChar char="•"/>
            </a:pPr>
            <a:r>
              <a:rPr lang="en-US" sz="2000"/>
              <a:t>Vice Chair – (serves a two-year term) expires July 31, 2023</a:t>
            </a:r>
            <a:r>
              <a:rPr lang="en-US" sz="2000" baseline="30000"/>
              <a:t>**</a:t>
            </a:r>
            <a:endParaRPr sz="2000"/>
          </a:p>
          <a:p>
            <a:pPr marL="228600" lvl="0" indent="-228600" algn="l" rtl="0">
              <a:lnSpc>
                <a:spcPct val="70000"/>
              </a:lnSpc>
              <a:spcBef>
                <a:spcPts val="1000"/>
              </a:spcBef>
              <a:spcAft>
                <a:spcPts val="0"/>
              </a:spcAft>
              <a:buClr>
                <a:schemeClr val="dk1"/>
              </a:buClr>
              <a:buSzPts val="2000"/>
              <a:buChar char="•"/>
            </a:pPr>
            <a:r>
              <a:rPr lang="en-US" sz="2000"/>
              <a:t>Secretary/Treasurer – (completes a two-year term) expires </a:t>
            </a:r>
            <a:r>
              <a:rPr lang="en-US" sz="2000" b="1"/>
              <a:t>July 31, 2022</a:t>
            </a:r>
            <a:endParaRPr/>
          </a:p>
          <a:p>
            <a:pPr marL="228600" lvl="0" indent="-228600" algn="l" rtl="0">
              <a:lnSpc>
                <a:spcPct val="70000"/>
              </a:lnSpc>
              <a:spcBef>
                <a:spcPts val="1000"/>
              </a:spcBef>
              <a:spcAft>
                <a:spcPts val="0"/>
              </a:spcAft>
              <a:buClr>
                <a:schemeClr val="dk1"/>
              </a:buClr>
              <a:buSzPts val="2000"/>
              <a:buChar char="•"/>
            </a:pPr>
            <a:r>
              <a:rPr lang="en-US" sz="2000"/>
              <a:t>Parliamentarian – (serves a two-year term) expires July 31, 2023</a:t>
            </a:r>
            <a:r>
              <a:rPr lang="en-US" sz="2000" baseline="30000"/>
              <a:t>**</a:t>
            </a:r>
            <a:endParaRPr sz="2000"/>
          </a:p>
          <a:p>
            <a:pPr marL="0" lvl="0" indent="0" algn="ctr" rtl="0">
              <a:lnSpc>
                <a:spcPct val="70000"/>
              </a:lnSpc>
              <a:spcBef>
                <a:spcPts val="1000"/>
              </a:spcBef>
              <a:spcAft>
                <a:spcPts val="0"/>
              </a:spcAft>
              <a:buClr>
                <a:schemeClr val="dk1"/>
              </a:buClr>
              <a:buSzPts val="2000"/>
              <a:buNone/>
            </a:pPr>
            <a:r>
              <a:rPr lang="en-US" sz="2000" baseline="30000"/>
              <a:t>**</a:t>
            </a:r>
            <a:r>
              <a:rPr lang="en-US" sz="2000"/>
              <a:t>Spring Elections for the </a:t>
            </a:r>
            <a:r>
              <a:rPr lang="en-US" sz="2000" u="sng"/>
              <a:t>Chair</a:t>
            </a:r>
            <a:r>
              <a:rPr lang="en-US" sz="2000"/>
              <a:t> and </a:t>
            </a:r>
            <a:r>
              <a:rPr lang="en-US" sz="2000" u="sng"/>
              <a:t>Secretary/Treasurer </a:t>
            </a:r>
            <a:r>
              <a:rPr lang="en-US" sz="2000"/>
              <a:t>for 2022-2024 will be held in May/June 2022.</a:t>
            </a:r>
            <a:endParaRPr/>
          </a:p>
          <a:p>
            <a:pPr marL="228600" lvl="0" indent="-228600" algn="ctr" rtl="0">
              <a:lnSpc>
                <a:spcPct val="70000"/>
              </a:lnSpc>
              <a:spcBef>
                <a:spcPts val="1000"/>
              </a:spcBef>
              <a:spcAft>
                <a:spcPts val="0"/>
              </a:spcAft>
              <a:buClr>
                <a:schemeClr val="dk1"/>
              </a:buClr>
              <a:buSzPts val="2000"/>
              <a:buChar char="•"/>
            </a:pPr>
            <a:r>
              <a:rPr lang="en-US" sz="2000"/>
              <a:t> </a:t>
            </a:r>
            <a:endParaRPr/>
          </a:p>
          <a:p>
            <a:pPr marL="0" lvl="0" indent="0" algn="l" rtl="0">
              <a:lnSpc>
                <a:spcPct val="70000"/>
              </a:lnSpc>
              <a:spcBef>
                <a:spcPts val="1000"/>
              </a:spcBef>
              <a:spcAft>
                <a:spcPts val="0"/>
              </a:spcAft>
              <a:buClr>
                <a:schemeClr val="dk1"/>
              </a:buClr>
              <a:buSzPts val="2000"/>
              <a:buNone/>
            </a:pPr>
            <a:endParaRPr sz="2000"/>
          </a:p>
          <a:p>
            <a:pPr marL="228600" lvl="0" indent="-184150" algn="l" rtl="0">
              <a:lnSpc>
                <a:spcPct val="70000"/>
              </a:lnSpc>
              <a:spcBef>
                <a:spcPts val="1000"/>
              </a:spcBef>
              <a:spcAft>
                <a:spcPts val="0"/>
              </a:spcAft>
              <a:buClr>
                <a:schemeClr val="dk1"/>
              </a:buClr>
              <a:buSzPts val="700"/>
              <a:buNone/>
            </a:pPr>
            <a:endParaRPr sz="700"/>
          </a:p>
        </p:txBody>
      </p:sp>
      <p:sp>
        <p:nvSpPr>
          <p:cNvPr id="349" name="Google Shape;34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sp>
        <p:nvSpPr>
          <p:cNvPr id="354" name="Google Shape;354;p45"/>
          <p:cNvSpPr txBox="1">
            <a:spLocks noGrp="1"/>
          </p:cNvSpPr>
          <p:nvPr>
            <p:ph type="title"/>
          </p:nvPr>
        </p:nvSpPr>
        <p:spPr>
          <a:xfrm>
            <a:off x="838200" y="136525"/>
            <a:ext cx="10515600" cy="8213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Order of Elections of Executive Committee</a:t>
            </a:r>
            <a:endParaRPr/>
          </a:p>
        </p:txBody>
      </p:sp>
      <p:sp>
        <p:nvSpPr>
          <p:cNvPr id="355" name="Google Shape;355;p45"/>
          <p:cNvSpPr txBox="1">
            <a:spLocks noGrp="1"/>
          </p:cNvSpPr>
          <p:nvPr>
            <p:ph type="body" idx="1"/>
          </p:nvPr>
        </p:nvSpPr>
        <p:spPr>
          <a:xfrm>
            <a:off x="204281" y="957837"/>
            <a:ext cx="11635902" cy="576363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000"/>
              <a:buNone/>
            </a:pPr>
            <a:r>
              <a:rPr lang="en-US" sz="2000" b="1"/>
              <a:t>1. Nominations accepted from the floor for the following positions:</a:t>
            </a:r>
            <a:endParaRPr/>
          </a:p>
          <a:p>
            <a:pPr marL="0" lvl="0" indent="0" algn="l" rtl="0">
              <a:lnSpc>
                <a:spcPct val="70000"/>
              </a:lnSpc>
              <a:spcBef>
                <a:spcPts val="1000"/>
              </a:spcBef>
              <a:spcAft>
                <a:spcPts val="0"/>
              </a:spcAft>
              <a:buClr>
                <a:schemeClr val="dk1"/>
              </a:buClr>
              <a:buSzPts val="2000"/>
              <a:buNone/>
            </a:pPr>
            <a:r>
              <a:rPr lang="en-US" sz="2000" b="1"/>
              <a:t>	1.  Chair </a:t>
            </a:r>
            <a:r>
              <a:rPr lang="en-US" sz="2000"/>
              <a:t>(expires July 31, 2022)</a:t>
            </a:r>
            <a:endParaRPr sz="2000" b="1"/>
          </a:p>
          <a:p>
            <a:pPr marL="0" lvl="0" indent="0" algn="l" rtl="0">
              <a:lnSpc>
                <a:spcPct val="70000"/>
              </a:lnSpc>
              <a:spcBef>
                <a:spcPts val="1000"/>
              </a:spcBef>
              <a:spcAft>
                <a:spcPts val="0"/>
              </a:spcAft>
              <a:buClr>
                <a:schemeClr val="dk1"/>
              </a:buClr>
              <a:buSzPts val="2000"/>
              <a:buNone/>
            </a:pPr>
            <a:r>
              <a:rPr lang="en-US" sz="2000" b="1"/>
              <a:t>	2.  Vice Chair </a:t>
            </a:r>
            <a:r>
              <a:rPr lang="en-US" sz="2000"/>
              <a:t>(expires July 31, 2021)</a:t>
            </a:r>
            <a:endParaRPr sz="2000" b="1"/>
          </a:p>
          <a:p>
            <a:pPr marL="0" lvl="0" indent="0" algn="l" rtl="0">
              <a:lnSpc>
                <a:spcPct val="70000"/>
              </a:lnSpc>
              <a:spcBef>
                <a:spcPts val="1000"/>
              </a:spcBef>
              <a:spcAft>
                <a:spcPts val="0"/>
              </a:spcAft>
              <a:buClr>
                <a:schemeClr val="dk1"/>
              </a:buClr>
              <a:buSzPts val="2000"/>
              <a:buNone/>
            </a:pPr>
            <a:r>
              <a:rPr lang="en-US" sz="2000" b="1"/>
              <a:t>	3.  Secretary/Treasurer </a:t>
            </a:r>
            <a:r>
              <a:rPr lang="en-US" sz="2000"/>
              <a:t>(expires July 31, 2022)</a:t>
            </a:r>
            <a:endParaRPr sz="2000" b="1"/>
          </a:p>
          <a:p>
            <a:pPr marL="0" lvl="0" indent="0" algn="l" rtl="0">
              <a:lnSpc>
                <a:spcPct val="70000"/>
              </a:lnSpc>
              <a:spcBef>
                <a:spcPts val="1000"/>
              </a:spcBef>
              <a:spcAft>
                <a:spcPts val="0"/>
              </a:spcAft>
              <a:buClr>
                <a:schemeClr val="dk1"/>
              </a:buClr>
              <a:buSzPts val="2000"/>
              <a:buNone/>
            </a:pPr>
            <a:r>
              <a:rPr lang="en-US" sz="2000" b="1"/>
              <a:t>	4.  Parliamentarian </a:t>
            </a:r>
            <a:r>
              <a:rPr lang="en-US" sz="2000"/>
              <a:t>(expires July 31, 2021)</a:t>
            </a:r>
            <a:endParaRPr/>
          </a:p>
          <a:p>
            <a:pPr marL="457200" lvl="1" indent="0" algn="l" rtl="0">
              <a:lnSpc>
                <a:spcPct val="70000"/>
              </a:lnSpc>
              <a:spcBef>
                <a:spcPts val="500"/>
              </a:spcBef>
              <a:spcAft>
                <a:spcPts val="0"/>
              </a:spcAft>
              <a:buClr>
                <a:schemeClr val="dk1"/>
              </a:buClr>
              <a:buSzPts val="2000"/>
              <a:buNone/>
            </a:pPr>
            <a:r>
              <a:rPr lang="en-US" sz="2000"/>
              <a:t>(Members can nominate any AAA Board Member </a:t>
            </a:r>
            <a:r>
              <a:rPr lang="en-US" sz="2000" i="1"/>
              <a:t>OR</a:t>
            </a:r>
            <a:r>
              <a:rPr lang="en-US" sz="2000"/>
              <a:t> self-nominate)</a:t>
            </a:r>
            <a:endParaRPr/>
          </a:p>
          <a:p>
            <a:pPr marL="457200" lvl="1" indent="0" algn="l" rtl="0">
              <a:lnSpc>
                <a:spcPct val="70000"/>
              </a:lnSpc>
              <a:spcBef>
                <a:spcPts val="500"/>
              </a:spcBef>
              <a:spcAft>
                <a:spcPts val="0"/>
              </a:spcAft>
              <a:buClr>
                <a:schemeClr val="dk1"/>
              </a:buClr>
              <a:buSzPts val="100"/>
              <a:buNone/>
            </a:pPr>
            <a:endParaRPr sz="100" b="1" u="sng"/>
          </a:p>
          <a:p>
            <a:pPr marL="0" lvl="0" indent="0" algn="l" rtl="0">
              <a:lnSpc>
                <a:spcPct val="70000"/>
              </a:lnSpc>
              <a:spcBef>
                <a:spcPts val="1000"/>
              </a:spcBef>
              <a:spcAft>
                <a:spcPts val="0"/>
              </a:spcAft>
              <a:buClr>
                <a:schemeClr val="dk1"/>
              </a:buClr>
              <a:buSzPts val="2000"/>
              <a:buNone/>
            </a:pPr>
            <a:r>
              <a:rPr lang="en-US" sz="2000" b="1"/>
              <a:t>2. Nominations Close </a:t>
            </a:r>
            <a:r>
              <a:rPr lang="en-US" sz="2000"/>
              <a:t>– (a) Nominations do not require a second.  (b) A member cannot nominate more than one person for an office until everyone has had an opportunity to make nominations. (c) A member can decline the nomination during the nominating process.</a:t>
            </a:r>
            <a:endParaRPr sz="2000" b="1"/>
          </a:p>
          <a:p>
            <a:pPr marL="0" lvl="0" indent="0" algn="l" rtl="0">
              <a:lnSpc>
                <a:spcPct val="70000"/>
              </a:lnSpc>
              <a:spcBef>
                <a:spcPts val="1000"/>
              </a:spcBef>
              <a:spcAft>
                <a:spcPts val="0"/>
              </a:spcAft>
              <a:buClr>
                <a:schemeClr val="dk1"/>
              </a:buClr>
              <a:buSzPts val="2000"/>
              <a:buNone/>
            </a:pPr>
            <a:r>
              <a:rPr lang="en-US" sz="2000" b="1"/>
              <a:t>3. Interest Question - </a:t>
            </a:r>
            <a:r>
              <a:rPr lang="en-US" sz="2000"/>
              <a:t>Each nominee for each office is requested to answer the following question: </a:t>
            </a:r>
            <a:r>
              <a:rPr lang="en-US" sz="2000" i="1"/>
              <a:t>Why would you like to serve in the role of _________________ on the Executive Committee? (1 minute response, please.)</a:t>
            </a:r>
            <a:endParaRPr sz="2000"/>
          </a:p>
          <a:p>
            <a:pPr marL="0" lvl="0" indent="0" algn="l" rtl="0">
              <a:lnSpc>
                <a:spcPct val="70000"/>
              </a:lnSpc>
              <a:spcBef>
                <a:spcPts val="1000"/>
              </a:spcBef>
              <a:spcAft>
                <a:spcPts val="0"/>
              </a:spcAft>
              <a:buClr>
                <a:schemeClr val="dk1"/>
              </a:buClr>
              <a:buSzPts val="2000"/>
              <a:buNone/>
            </a:pPr>
            <a:r>
              <a:rPr lang="en-US" sz="2000" b="1"/>
              <a:t>4. Voting (by voice…AYE/NAY) </a:t>
            </a:r>
            <a:r>
              <a:rPr lang="en-US" sz="2000"/>
              <a:t>–</a:t>
            </a:r>
            <a:r>
              <a:rPr lang="en-US" sz="2000" b="1"/>
              <a:t> </a:t>
            </a:r>
            <a:r>
              <a:rPr lang="en-US" sz="2000"/>
              <a:t>(1) Voting will require a </a:t>
            </a:r>
            <a:r>
              <a:rPr lang="en-US" sz="2000" b="1"/>
              <a:t>majority</a:t>
            </a:r>
            <a:r>
              <a:rPr lang="en-US" sz="2000"/>
              <a:t> of those present. (2) If there is a tie, the floor will be reopened for additional  nominations, followed by each nominee’s response to the Interest Question, then followed by another vote for the unfilled position. After three rounds, any unfilled position will be either brought back to the AAA Board for another vote during a future AAAB Meeting </a:t>
            </a:r>
            <a:r>
              <a:rPr lang="en-US" sz="2000" i="1"/>
              <a:t>OR </a:t>
            </a:r>
            <a:r>
              <a:rPr lang="en-US" sz="2000"/>
              <a:t>possibly be filled by the Executive Committee with the appointed member serving in a “volunteer” capacity up until the term of the unfilled position has ended.</a:t>
            </a:r>
            <a:endParaRPr/>
          </a:p>
          <a:p>
            <a:pPr marL="0" lvl="0" indent="0" algn="l" rtl="0">
              <a:lnSpc>
                <a:spcPct val="70000"/>
              </a:lnSpc>
              <a:spcBef>
                <a:spcPts val="1000"/>
              </a:spcBef>
              <a:spcAft>
                <a:spcPts val="0"/>
              </a:spcAft>
              <a:buClr>
                <a:schemeClr val="dk1"/>
              </a:buClr>
              <a:buSzPts val="2000"/>
              <a:buNone/>
            </a:pPr>
            <a:r>
              <a:rPr lang="en-US" sz="2000" b="1"/>
              <a:t>5.</a:t>
            </a:r>
            <a:r>
              <a:rPr lang="en-US" sz="2000"/>
              <a:t> </a:t>
            </a:r>
            <a:r>
              <a:rPr lang="en-US" sz="2000" b="1"/>
              <a:t>Transition Meeting </a:t>
            </a:r>
            <a:r>
              <a:rPr lang="en-US" sz="2000"/>
              <a:t>- The newly formed Executive Committee becomes officially operative on Friday, December 18, 2020. Additionally, each Executive Committee Member is expected to attend the following two (2) Transition Meetings with the AAAB Planning Committee: </a:t>
            </a:r>
            <a:r>
              <a:rPr lang="en-US" sz="2000" b="1"/>
              <a:t>Thursday, December 10, 2020 </a:t>
            </a:r>
            <a:r>
              <a:rPr lang="en-US" sz="2000"/>
              <a:t>and </a:t>
            </a:r>
            <a:r>
              <a:rPr lang="en-US" sz="2000" b="1"/>
              <a:t>Thursday, December 17, 2020</a:t>
            </a:r>
            <a:r>
              <a:rPr lang="en-US" sz="2000"/>
              <a:t>.</a:t>
            </a:r>
            <a:endParaRPr/>
          </a:p>
          <a:p>
            <a:pPr marL="0" lvl="0" indent="0" algn="l" rtl="0">
              <a:lnSpc>
                <a:spcPct val="70000"/>
              </a:lnSpc>
              <a:spcBef>
                <a:spcPts val="1000"/>
              </a:spcBef>
              <a:spcAft>
                <a:spcPts val="0"/>
              </a:spcAft>
              <a:buClr>
                <a:schemeClr val="dk1"/>
              </a:buClr>
              <a:buSzPts val="700"/>
              <a:buNone/>
            </a:pPr>
            <a:endParaRPr sz="700"/>
          </a:p>
          <a:p>
            <a:pPr marL="0" lvl="0" indent="0" algn="l" rtl="0">
              <a:lnSpc>
                <a:spcPct val="70000"/>
              </a:lnSpc>
              <a:spcBef>
                <a:spcPts val="1000"/>
              </a:spcBef>
              <a:spcAft>
                <a:spcPts val="0"/>
              </a:spcAft>
              <a:buClr>
                <a:schemeClr val="dk1"/>
              </a:buClr>
              <a:buSzPts val="700"/>
              <a:buNone/>
            </a:pPr>
            <a:r>
              <a:rPr lang="en-US" sz="700"/>
              <a:t> </a:t>
            </a:r>
            <a:endParaRPr sz="700" b="1"/>
          </a:p>
          <a:p>
            <a:pPr marL="0" lvl="0" indent="0" algn="l" rtl="0">
              <a:lnSpc>
                <a:spcPct val="70000"/>
              </a:lnSpc>
              <a:spcBef>
                <a:spcPts val="1000"/>
              </a:spcBef>
              <a:spcAft>
                <a:spcPts val="0"/>
              </a:spcAft>
              <a:buClr>
                <a:schemeClr val="dk1"/>
              </a:buClr>
              <a:buSzPts val="700"/>
              <a:buNone/>
            </a:pPr>
            <a:endParaRPr sz="700" b="1"/>
          </a:p>
          <a:p>
            <a:pPr marL="0" lvl="0" indent="0" algn="l" rtl="0">
              <a:lnSpc>
                <a:spcPct val="70000"/>
              </a:lnSpc>
              <a:spcBef>
                <a:spcPts val="1000"/>
              </a:spcBef>
              <a:spcAft>
                <a:spcPts val="0"/>
              </a:spcAft>
              <a:buClr>
                <a:schemeClr val="dk1"/>
              </a:buClr>
              <a:buSzPts val="700"/>
              <a:buNone/>
            </a:pPr>
            <a:endParaRPr sz="700" b="1"/>
          </a:p>
          <a:p>
            <a:pPr marL="228600" lvl="0" indent="-184150" algn="l" rtl="0">
              <a:lnSpc>
                <a:spcPct val="70000"/>
              </a:lnSpc>
              <a:spcBef>
                <a:spcPts val="1000"/>
              </a:spcBef>
              <a:spcAft>
                <a:spcPts val="0"/>
              </a:spcAft>
              <a:buClr>
                <a:schemeClr val="dk1"/>
              </a:buClr>
              <a:buSzPts val="700"/>
              <a:buNone/>
            </a:pPr>
            <a:endParaRPr sz="700"/>
          </a:p>
          <a:p>
            <a:pPr marL="228600" lvl="0" indent="-184150" algn="l" rtl="0">
              <a:lnSpc>
                <a:spcPct val="70000"/>
              </a:lnSpc>
              <a:spcBef>
                <a:spcPts val="1000"/>
              </a:spcBef>
              <a:spcAft>
                <a:spcPts val="0"/>
              </a:spcAft>
              <a:buClr>
                <a:schemeClr val="dk1"/>
              </a:buClr>
              <a:buSzPts val="700"/>
              <a:buNone/>
            </a:pPr>
            <a:endParaRPr sz="700"/>
          </a:p>
          <a:p>
            <a:pPr marL="228600" lvl="0" indent="-184150" algn="l" rtl="0">
              <a:lnSpc>
                <a:spcPct val="70000"/>
              </a:lnSpc>
              <a:spcBef>
                <a:spcPts val="1000"/>
              </a:spcBef>
              <a:spcAft>
                <a:spcPts val="0"/>
              </a:spcAft>
              <a:buClr>
                <a:schemeClr val="dk1"/>
              </a:buClr>
              <a:buSzPts val="700"/>
              <a:buNone/>
            </a:pPr>
            <a:endParaRPr sz="700"/>
          </a:p>
        </p:txBody>
      </p:sp>
      <p:sp>
        <p:nvSpPr>
          <p:cNvPr id="356" name="Google Shape;35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400665" y="55410"/>
            <a:ext cx="10515600" cy="3968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b="1"/>
              <a:t>Group Norms</a:t>
            </a:r>
            <a:endParaRPr/>
          </a:p>
        </p:txBody>
      </p:sp>
      <p:sp>
        <p:nvSpPr>
          <p:cNvPr id="114" name="Google Shape;1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5" name="Google Shape;115;p16"/>
          <p:cNvSpPr txBox="1">
            <a:spLocks noGrp="1"/>
          </p:cNvSpPr>
          <p:nvPr>
            <p:ph type="body" idx="1"/>
          </p:nvPr>
        </p:nvSpPr>
        <p:spPr>
          <a:xfrm>
            <a:off x="270386" y="721468"/>
            <a:ext cx="11675807" cy="6309420"/>
          </a:xfrm>
          <a:prstGeom prst="rect">
            <a:avLst/>
          </a:prstGeom>
          <a:noFill/>
          <a:ln>
            <a:noFill/>
          </a:ln>
        </p:spPr>
        <p:txBody>
          <a:bodyPr spcFirstLastPara="1" wrap="square" lIns="91425" tIns="45700" rIns="91425" bIns="45700" anchor="ctr" anchorCtr="0">
            <a:noAutofit/>
          </a:bodyPr>
          <a:lstStyle/>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Be student-focused and trust that everyone comes with a desire to support students, the AAATF recommendations and implement the Task Force work </a:t>
            </a:r>
            <a:endParaRPr sz="3200" b="0" i="0" u="none" strike="noStrike" cap="none">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Come ready to be engaged </a:t>
            </a:r>
            <a:endParaRPr sz="32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Step Up, Self-Regulate and Step Back </a:t>
            </a:r>
            <a:endParaRPr sz="3200" b="0" i="0" u="none" strike="noStrike" cap="none">
              <a:solidFill>
                <a:schemeClr val="dk1"/>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Stay on topic in discussion: use the parking lot for thoughts that are not on topic </a:t>
            </a:r>
            <a:endParaRPr sz="3200" b="0" i="0" u="none" strike="noStrike" cap="none">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Use evidence and data to drive inquiry and support recommendations </a:t>
            </a:r>
            <a:endParaRPr sz="3200" b="0" i="0" u="none" strike="noStrike" cap="none">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Provide one voice in Board Communications </a:t>
            </a:r>
            <a:endParaRPr sz="3200" b="0" i="0" u="none" strike="noStrike" cap="none">
              <a:solidFill>
                <a:schemeClr val="dk1"/>
              </a:solidFill>
              <a:latin typeface="Times New Roman"/>
              <a:ea typeface="Times New Roman"/>
              <a:cs typeface="Times New Roman"/>
              <a:sym typeface="Times New Roman"/>
            </a:endParaRPr>
          </a:p>
          <a:p>
            <a:pPr marL="514350" marR="0" lvl="0" indent="-514350" algn="l" rtl="0">
              <a:lnSpc>
                <a:spcPct val="10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Times New Roman"/>
                <a:ea typeface="Times New Roman"/>
                <a:cs typeface="Times New Roman"/>
                <a:sym typeface="Times New Roman"/>
              </a:rPr>
              <a:t>Strive to attend all meetings; if you miss a meeting, it is your responsibility to find out what was covered. </a:t>
            </a: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266700" y="0"/>
            <a:ext cx="10515600" cy="5878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Times New Roman"/>
              <a:buNone/>
            </a:pPr>
            <a:r>
              <a:rPr lang="en-US" sz="3959" b="1">
                <a:latin typeface="Times New Roman"/>
                <a:ea typeface="Times New Roman"/>
                <a:cs typeface="Times New Roman"/>
                <a:sym typeface="Times New Roman"/>
              </a:rPr>
              <a:t>Norms for Virtual Meetings</a:t>
            </a:r>
            <a:endParaRPr/>
          </a:p>
        </p:txBody>
      </p:sp>
      <p:sp>
        <p:nvSpPr>
          <p:cNvPr id="121" name="Google Shape;121;p17"/>
          <p:cNvSpPr txBox="1">
            <a:spLocks noGrp="1"/>
          </p:cNvSpPr>
          <p:nvPr>
            <p:ph type="body" idx="1"/>
          </p:nvPr>
        </p:nvSpPr>
        <p:spPr>
          <a:xfrm>
            <a:off x="184354" y="892539"/>
            <a:ext cx="11272157" cy="5602793"/>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dk1"/>
              </a:buClr>
              <a:buSzPts val="4000"/>
              <a:buChar char="•"/>
            </a:pPr>
            <a:r>
              <a:rPr lang="en-US" sz="4000">
                <a:latin typeface="Times New Roman"/>
                <a:ea typeface="Times New Roman"/>
                <a:cs typeface="Times New Roman"/>
                <a:sym typeface="Times New Roman"/>
              </a:rPr>
              <a:t>Do not multi-task (do other work) during the meeting.</a:t>
            </a:r>
            <a:endParaRPr/>
          </a:p>
          <a:p>
            <a:pPr marL="228600" lvl="0" indent="-254000" algn="l" rtl="0">
              <a:lnSpc>
                <a:spcPct val="90000"/>
              </a:lnSpc>
              <a:spcBef>
                <a:spcPts val="1000"/>
              </a:spcBef>
              <a:spcAft>
                <a:spcPts val="0"/>
              </a:spcAft>
              <a:buClr>
                <a:schemeClr val="dk1"/>
              </a:buClr>
              <a:buSzPts val="4000"/>
              <a:buChar char="•"/>
            </a:pPr>
            <a:r>
              <a:rPr lang="en-US" sz="4000">
                <a:latin typeface="Times New Roman"/>
                <a:ea typeface="Times New Roman"/>
                <a:cs typeface="Times New Roman"/>
                <a:sym typeface="Times New Roman"/>
              </a:rPr>
              <a:t>Use the mute button at your site to prevent the transmission of background noise.</a:t>
            </a:r>
            <a:endParaRPr/>
          </a:p>
          <a:p>
            <a:pPr marL="228600" lvl="0" indent="-254000" algn="l" rtl="0">
              <a:lnSpc>
                <a:spcPct val="90000"/>
              </a:lnSpc>
              <a:spcBef>
                <a:spcPts val="1000"/>
              </a:spcBef>
              <a:spcAft>
                <a:spcPts val="0"/>
              </a:spcAft>
              <a:buClr>
                <a:schemeClr val="dk1"/>
              </a:buClr>
              <a:buSzPts val="4000"/>
              <a:buChar char="•"/>
            </a:pPr>
            <a:r>
              <a:rPr lang="en-US" sz="4000">
                <a:latin typeface="Times New Roman"/>
                <a:ea typeface="Times New Roman"/>
                <a:cs typeface="Times New Roman"/>
                <a:sym typeface="Times New Roman"/>
              </a:rPr>
              <a:t>Speak up to get attention if you have something to say.</a:t>
            </a:r>
            <a:endParaRPr/>
          </a:p>
          <a:p>
            <a:pPr marL="228600" lvl="0" indent="-254000" algn="l" rtl="0">
              <a:lnSpc>
                <a:spcPct val="90000"/>
              </a:lnSpc>
              <a:spcBef>
                <a:spcPts val="1000"/>
              </a:spcBef>
              <a:spcAft>
                <a:spcPts val="0"/>
              </a:spcAft>
              <a:buClr>
                <a:schemeClr val="dk1"/>
              </a:buClr>
              <a:buSzPts val="4000"/>
              <a:buChar char="•"/>
            </a:pPr>
            <a:r>
              <a:rPr lang="en-US" sz="4000" u="sng">
                <a:solidFill>
                  <a:schemeClr val="hlink"/>
                </a:solidFill>
                <a:latin typeface="Times New Roman"/>
                <a:ea typeface="Times New Roman"/>
                <a:cs typeface="Times New Roman"/>
                <a:sym typeface="Times New Roman"/>
                <a:hlinkClick r:id="rId3"/>
              </a:rPr>
              <a:t>Turn on your video</a:t>
            </a:r>
            <a:r>
              <a:rPr lang="en-US" sz="4000">
                <a:latin typeface="Times New Roman"/>
                <a:ea typeface="Times New Roman"/>
                <a:cs typeface="Times New Roman"/>
                <a:sym typeface="Times New Roman"/>
              </a:rPr>
              <a:t> whenever possible.</a:t>
            </a:r>
            <a:endParaRPr/>
          </a:p>
          <a:p>
            <a:pPr marL="228600" lvl="0" indent="-254000" algn="l" rtl="0">
              <a:lnSpc>
                <a:spcPct val="90000"/>
              </a:lnSpc>
              <a:spcBef>
                <a:spcPts val="1000"/>
              </a:spcBef>
              <a:spcAft>
                <a:spcPts val="0"/>
              </a:spcAft>
              <a:buClr>
                <a:schemeClr val="dk1"/>
              </a:buClr>
              <a:buSzPts val="4000"/>
              <a:buChar char="•"/>
            </a:pPr>
            <a:r>
              <a:rPr lang="en-US" sz="4000">
                <a:latin typeface="Times New Roman"/>
                <a:ea typeface="Times New Roman"/>
                <a:cs typeface="Times New Roman"/>
                <a:sym typeface="Times New Roman"/>
              </a:rPr>
              <a:t>Follow an organized line up to ensure each person has a chance to respond</a:t>
            </a:r>
            <a:endParaRPr/>
          </a:p>
          <a:p>
            <a:pPr marL="228600" lvl="0" indent="0" algn="l" rtl="0">
              <a:lnSpc>
                <a:spcPct val="90000"/>
              </a:lnSpc>
              <a:spcBef>
                <a:spcPts val="1000"/>
              </a:spcBef>
              <a:spcAft>
                <a:spcPts val="0"/>
              </a:spcAft>
              <a:buClr>
                <a:schemeClr val="dk1"/>
              </a:buClr>
              <a:buSzPts val="4000"/>
              <a:buNone/>
            </a:pPr>
            <a:endParaRPr sz="4000"/>
          </a:p>
        </p:txBody>
      </p:sp>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sldNum" idx="12"/>
          </p:nvPr>
        </p:nvSpPr>
        <p:spPr>
          <a:xfrm>
            <a:off x="8610600" y="645794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29" name="Google Shape;129;p18"/>
          <p:cNvSpPr txBox="1">
            <a:spLocks noGrp="1"/>
          </p:cNvSpPr>
          <p:nvPr>
            <p:ph type="title"/>
          </p:nvPr>
        </p:nvSpPr>
        <p:spPr>
          <a:xfrm>
            <a:off x="52552" y="66621"/>
            <a:ext cx="12086896" cy="5144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200"/>
              <a:buFont typeface="Calibri"/>
              <a:buNone/>
            </a:pPr>
            <a:r>
              <a:rPr lang="en-US" sz="3200"/>
              <a:t>Recommendation Implementation (</a:t>
            </a:r>
            <a:r>
              <a:rPr lang="en-US" sz="3200" b="1"/>
              <a:t>Bold</a:t>
            </a:r>
            <a:r>
              <a:rPr lang="en-US" sz="3200"/>
              <a:t> Items Have Been Implemented)</a:t>
            </a:r>
            <a:endParaRPr/>
          </a:p>
        </p:txBody>
      </p:sp>
      <p:graphicFrame>
        <p:nvGraphicFramePr>
          <p:cNvPr id="130" name="Google Shape;130;p18"/>
          <p:cNvGraphicFramePr/>
          <p:nvPr/>
        </p:nvGraphicFramePr>
        <p:xfrm>
          <a:off x="52552" y="557873"/>
          <a:ext cx="11839900" cy="6264125"/>
        </p:xfrm>
        <a:graphic>
          <a:graphicData uri="http://schemas.openxmlformats.org/drawingml/2006/table">
            <a:tbl>
              <a:tblPr>
                <a:noFill/>
                <a:tableStyleId>{B597E5D7-4911-4CED-8974-8FD1A7CC6DEA}</a:tableStyleId>
              </a:tblPr>
              <a:tblGrid>
                <a:gridCol w="9146650">
                  <a:extLst>
                    <a:ext uri="{9D8B030D-6E8A-4147-A177-3AD203B41FA5}">
                      <a16:colId xmlns:a16="http://schemas.microsoft.com/office/drawing/2014/main" val="20000"/>
                    </a:ext>
                  </a:extLst>
                </a:gridCol>
                <a:gridCol w="897750">
                  <a:extLst>
                    <a:ext uri="{9D8B030D-6E8A-4147-A177-3AD203B41FA5}">
                      <a16:colId xmlns:a16="http://schemas.microsoft.com/office/drawing/2014/main" val="20001"/>
                    </a:ext>
                  </a:extLst>
                </a:gridCol>
                <a:gridCol w="897750">
                  <a:extLst>
                    <a:ext uri="{9D8B030D-6E8A-4147-A177-3AD203B41FA5}">
                      <a16:colId xmlns:a16="http://schemas.microsoft.com/office/drawing/2014/main" val="20002"/>
                    </a:ext>
                  </a:extLst>
                </a:gridCol>
                <a:gridCol w="897750">
                  <a:extLst>
                    <a:ext uri="{9D8B030D-6E8A-4147-A177-3AD203B41FA5}">
                      <a16:colId xmlns:a16="http://schemas.microsoft.com/office/drawing/2014/main" val="20003"/>
                    </a:ext>
                  </a:extLst>
                </a:gridCol>
              </a:tblGrid>
              <a:tr h="471850">
                <a:tc>
                  <a:txBody>
                    <a:bodyPr/>
                    <a:lstStyle/>
                    <a:p>
                      <a:pPr marL="0" marR="0" lvl="0" indent="0" algn="l" rtl="0">
                        <a:spcBef>
                          <a:spcPts val="0"/>
                        </a:spcBef>
                        <a:spcAft>
                          <a:spcPts val="0"/>
                        </a:spcAft>
                        <a:buNone/>
                      </a:pPr>
                      <a:r>
                        <a:rPr lang="en-US" sz="1600" b="1" i="0" u="none" strike="noStrike" cap="none">
                          <a:solidFill>
                            <a:srgbClr val="FFFFFF"/>
                          </a:solidFill>
                          <a:latin typeface="Calibri"/>
                          <a:ea typeface="Calibri"/>
                          <a:cs typeface="Calibri"/>
                          <a:sym typeface="Calibri"/>
                        </a:rPr>
                        <a:t> Recommendation</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spcBef>
                          <a:spcPts val="0"/>
                        </a:spcBef>
                        <a:spcAft>
                          <a:spcPts val="0"/>
                        </a:spcAft>
                        <a:buNone/>
                      </a:pPr>
                      <a:r>
                        <a:rPr lang="en-US" sz="1600" b="1" i="0" u="none" strike="noStrike" cap="none">
                          <a:solidFill>
                            <a:srgbClr val="FFFFFF"/>
                          </a:solidFill>
                          <a:latin typeface="Calibri"/>
                          <a:ea typeface="Calibri"/>
                          <a:cs typeface="Calibri"/>
                          <a:sym typeface="Calibri"/>
                        </a:rPr>
                        <a:t>Up to 1 Year</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spcBef>
                          <a:spcPts val="0"/>
                        </a:spcBef>
                        <a:spcAft>
                          <a:spcPts val="0"/>
                        </a:spcAft>
                        <a:buNone/>
                      </a:pPr>
                      <a:r>
                        <a:rPr lang="en-US" sz="1600" b="1" i="0" u="none" strike="noStrike" cap="none">
                          <a:solidFill>
                            <a:srgbClr val="FFFFFF"/>
                          </a:solidFill>
                          <a:latin typeface="Calibri"/>
                          <a:ea typeface="Calibri"/>
                          <a:cs typeface="Calibri"/>
                          <a:sym typeface="Calibri"/>
                        </a:rPr>
                        <a:t>Up to 2 Years</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spcBef>
                          <a:spcPts val="0"/>
                        </a:spcBef>
                        <a:spcAft>
                          <a:spcPts val="0"/>
                        </a:spcAft>
                        <a:buNone/>
                      </a:pPr>
                      <a:r>
                        <a:rPr lang="en-US" sz="1600" b="1" i="0" u="none" strike="noStrike" cap="none">
                          <a:solidFill>
                            <a:srgbClr val="FFFFFF"/>
                          </a:solidFill>
                          <a:latin typeface="Calibri"/>
                          <a:ea typeface="Calibri"/>
                          <a:cs typeface="Calibri"/>
                          <a:sym typeface="Calibri"/>
                        </a:rPr>
                        <a:t>Up to 3 Years</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524975">
                <a:tc>
                  <a:txBody>
                    <a:bodyPr/>
                    <a:lstStyle/>
                    <a:p>
                      <a:pPr marL="0" marR="0" lvl="0" indent="0" algn="l" rtl="0">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  </a:t>
                      </a:r>
                      <a:r>
                        <a:rPr lang="en-US" sz="1800" b="1" i="0" u="none" strike="noStrike" cap="none">
                          <a:solidFill>
                            <a:srgbClr val="000000"/>
                          </a:solidFill>
                          <a:latin typeface="Calibri"/>
                          <a:ea typeface="Calibri"/>
                          <a:cs typeface="Calibri"/>
                          <a:sym typeface="Calibri"/>
                        </a:rPr>
                        <a:t>Establish a District-wide Black/African American Parent/Caregiver and Student Advisory Board</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4718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2.  Establish a Black/African American Student Achievement Task Force Implementation/Accountability/Parent Engagement Steering Sub – Committee (s)</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30150">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3.  Require sites with over 5% variance on suspension rate disproportionality to develop and implement a plan to reduce suspensions to at least the district average</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267800">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4.  Eliminate willful defiance suspensions (Senate Bill 419)</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4718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5.  Implement multiple measures to assess student progress in order to identify students in need of intervention and prioritize resources </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4404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6.  Implement research based intervention and acceleration strategies to close persistent learning gaps</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5301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7.  </a:t>
                      </a:r>
                      <a:r>
                        <a:rPr lang="en-US" sz="1800" b="1" i="0" u="none" strike="noStrike" cap="none">
                          <a:solidFill>
                            <a:srgbClr val="000000"/>
                          </a:solidFill>
                          <a:latin typeface="Calibri"/>
                          <a:ea typeface="Calibri"/>
                          <a:cs typeface="Calibri"/>
                          <a:sym typeface="Calibri"/>
                        </a:rPr>
                        <a:t>Provide school-to-college and school-to-career experiences utilizing community stakeholders (career training, university shadowing, mentoring and internships, etc.)</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524975">
                <a:tc>
                  <a:txBody>
                    <a:bodyPr/>
                    <a:lstStyle/>
                    <a:p>
                      <a:pPr marL="0" marR="0" lvl="0" indent="0" algn="l" rtl="0">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8.  Divest from future funding for school resource officers and reinvest in alternative supports</a:t>
                      </a:r>
                      <a:endParaRPr sz="1800" b="1" i="0" u="none" strike="noStrike" cap="none">
                        <a:solidFill>
                          <a:srgbClr val="000000"/>
                        </a:solidFill>
                        <a:latin typeface="Calibri"/>
                        <a:ea typeface="Calibri"/>
                        <a:cs typeface="Calibri"/>
                        <a:sym typeface="Calibri"/>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A9D08E"/>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r h="4404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9.  Create a District-wide study team tasked to review, monitor K-12 special education referral practices</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9"/>
                  </a:ext>
                </a:extLst>
              </a:tr>
              <a:tr h="4404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10.  Adopt and implement curriculum that includes and reflects Black/African American experience</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6E0B4"/>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 </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10"/>
                  </a:ext>
                </a:extLst>
              </a:tr>
              <a:tr h="4718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11.  Provide professional development addressing inequitable disciplinary practices and mandate 100% faculty and staff attendance</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extLst>
                  <a:ext uri="{0D108BD9-81ED-4DB2-BD59-A6C34878D82A}">
                    <a16:rowId xmlns:a16="http://schemas.microsoft.com/office/drawing/2014/main" val="10011"/>
                  </a:ext>
                </a:extLst>
              </a:tr>
              <a:tr h="25170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12.  Eliminate Pre K – 3</a:t>
                      </a:r>
                      <a:r>
                        <a:rPr lang="en-US" sz="1600" b="0" i="0" u="none" strike="noStrike" cap="none" baseline="30000">
                          <a:solidFill>
                            <a:srgbClr val="000000"/>
                          </a:solidFill>
                          <a:latin typeface="Calibri"/>
                          <a:ea typeface="Calibri"/>
                          <a:cs typeface="Calibri"/>
                          <a:sym typeface="Calibri"/>
                        </a:rPr>
                        <a:t>rd</a:t>
                      </a:r>
                      <a:r>
                        <a:rPr lang="en-US" sz="1600" b="0" i="0" u="none" strike="noStrike" cap="none">
                          <a:solidFill>
                            <a:srgbClr val="000000"/>
                          </a:solidFill>
                          <a:latin typeface="Calibri"/>
                          <a:ea typeface="Calibri"/>
                          <a:cs typeface="Calibri"/>
                          <a:sym typeface="Calibri"/>
                        </a:rPr>
                        <a:t> grade suspensions </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extLst>
                  <a:ext uri="{0D108BD9-81ED-4DB2-BD59-A6C34878D82A}">
                    <a16:rowId xmlns:a16="http://schemas.microsoft.com/office/drawing/2014/main" val="10012"/>
                  </a:ext>
                </a:extLst>
              </a:tr>
              <a:tr h="238650">
                <a:tc>
                  <a:txBody>
                    <a:bodyPr/>
                    <a:lstStyle/>
                    <a:p>
                      <a:pPr marL="0" marR="0" lvl="0" indent="0" algn="l" rtl="0">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13.  Increase Black/African American teachers from 109 to 150</a:t>
                      </a:r>
                      <a:endParaRPr/>
                    </a:p>
                  </a:txBody>
                  <a:tcPr marL="512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x</a:t>
                      </a:r>
                      <a:endParaRPr/>
                    </a:p>
                  </a:txBody>
                  <a:tcPr marL="5700" marR="5700" marT="570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2EFDA"/>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838200" y="-76310"/>
            <a:ext cx="10515600" cy="74371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Revised Recommendation Framework</a:t>
            </a:r>
            <a:endParaRPr/>
          </a:p>
        </p:txBody>
      </p:sp>
      <p:sp>
        <p:nvSpPr>
          <p:cNvPr id="136" name="Google Shape;136;p19"/>
          <p:cNvSpPr txBox="1">
            <a:spLocks noGrp="1"/>
          </p:cNvSpPr>
          <p:nvPr>
            <p:ph type="body" idx="1"/>
          </p:nvPr>
        </p:nvSpPr>
        <p:spPr>
          <a:xfrm>
            <a:off x="178675" y="667407"/>
            <a:ext cx="11929242" cy="6054068"/>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960"/>
              <a:buNone/>
            </a:pPr>
            <a:r>
              <a:rPr lang="en-US" sz="1960" b="1" dirty="0"/>
              <a:t>Organizational Infrastructure: </a:t>
            </a:r>
            <a:r>
              <a:rPr lang="en-US" sz="1960" i="1" dirty="0"/>
              <a:t>Recommendations Implemented and Require AAAB Progress Monitoring</a:t>
            </a:r>
            <a:endParaRPr sz="1960" dirty="0"/>
          </a:p>
          <a:p>
            <a:pPr marL="228600" lvl="0" indent="-228600" algn="l" rtl="0">
              <a:lnSpc>
                <a:spcPct val="70000"/>
              </a:lnSpc>
              <a:spcBef>
                <a:spcPts val="1000"/>
              </a:spcBef>
              <a:spcAft>
                <a:spcPts val="0"/>
              </a:spcAft>
              <a:buClr>
                <a:schemeClr val="dk1"/>
              </a:buClr>
              <a:buSzPts val="1960"/>
              <a:buChar char="•"/>
            </a:pPr>
            <a:r>
              <a:rPr lang="en-US" sz="1960" dirty="0"/>
              <a:t> #2 Establish a Black/African American Student Achievement Task Force/Advisory Board</a:t>
            </a:r>
            <a:endParaRPr dirty="0"/>
          </a:p>
          <a:p>
            <a:pPr marL="228600" lvl="0" indent="-228600" algn="l" rtl="0">
              <a:lnSpc>
                <a:spcPct val="70000"/>
              </a:lnSpc>
              <a:spcBef>
                <a:spcPts val="1000"/>
              </a:spcBef>
              <a:spcAft>
                <a:spcPts val="0"/>
              </a:spcAft>
              <a:buClr>
                <a:schemeClr val="dk1"/>
              </a:buClr>
              <a:buSzPts val="1960"/>
              <a:buChar char="•"/>
            </a:pPr>
            <a:r>
              <a:rPr lang="en-US" sz="1960" dirty="0"/>
              <a:t>(#1 – embedded as a subset of the AAAB)</a:t>
            </a:r>
            <a:endParaRPr dirty="0"/>
          </a:p>
          <a:p>
            <a:pPr marL="0" lvl="0" indent="0" algn="l" rtl="0">
              <a:lnSpc>
                <a:spcPct val="70000"/>
              </a:lnSpc>
              <a:spcBef>
                <a:spcPts val="1000"/>
              </a:spcBef>
              <a:spcAft>
                <a:spcPts val="0"/>
              </a:spcAft>
              <a:buClr>
                <a:schemeClr val="dk1"/>
              </a:buClr>
              <a:buSzPts val="1960"/>
              <a:buNone/>
            </a:pPr>
            <a:r>
              <a:rPr lang="en-US" sz="1960" b="1" dirty="0"/>
              <a:t>Culture and Climate: </a:t>
            </a:r>
            <a:r>
              <a:rPr lang="en-US" sz="1960" i="1" dirty="0"/>
              <a:t>Recommendations Implemented and Require AAAB Progress Monitoring</a:t>
            </a:r>
            <a:endParaRPr sz="1960" dirty="0"/>
          </a:p>
          <a:p>
            <a:pPr marL="228600" lvl="0" indent="-228600" algn="l" rtl="0">
              <a:lnSpc>
                <a:spcPct val="70000"/>
              </a:lnSpc>
              <a:spcBef>
                <a:spcPts val="1000"/>
              </a:spcBef>
              <a:spcAft>
                <a:spcPts val="0"/>
              </a:spcAft>
              <a:buClr>
                <a:schemeClr val="dk1"/>
              </a:buClr>
              <a:buSzPts val="1960"/>
              <a:buChar char="•"/>
            </a:pPr>
            <a:r>
              <a:rPr lang="en-US" sz="1960" dirty="0"/>
              <a:t> #3 – Require sites with over 5% variance on suspension rate disproportionality to develop and implement a plan to reduce suspension to at least the district average</a:t>
            </a:r>
            <a:endParaRPr dirty="0"/>
          </a:p>
          <a:p>
            <a:pPr marL="228600" lvl="0" indent="-228600" algn="l" rtl="0">
              <a:lnSpc>
                <a:spcPct val="70000"/>
              </a:lnSpc>
              <a:spcBef>
                <a:spcPts val="1000"/>
              </a:spcBef>
              <a:spcAft>
                <a:spcPts val="0"/>
              </a:spcAft>
              <a:buClr>
                <a:schemeClr val="dk1"/>
              </a:buClr>
              <a:buSzPts val="1960"/>
              <a:buChar char="•"/>
            </a:pPr>
            <a:r>
              <a:rPr lang="en-US" sz="1960" dirty="0"/>
              <a:t>#4 – Eliminate willful defiance suspension (Senate Bill 419)</a:t>
            </a:r>
            <a:endParaRPr dirty="0"/>
          </a:p>
          <a:p>
            <a:pPr marL="228600" lvl="0" indent="-228600" algn="l" rtl="0">
              <a:lnSpc>
                <a:spcPct val="70000"/>
              </a:lnSpc>
              <a:spcBef>
                <a:spcPts val="1000"/>
              </a:spcBef>
              <a:spcAft>
                <a:spcPts val="0"/>
              </a:spcAft>
              <a:buClr>
                <a:schemeClr val="dk1"/>
              </a:buClr>
              <a:buSzPts val="1960"/>
              <a:buChar char="•"/>
            </a:pPr>
            <a:r>
              <a:rPr lang="en-US" sz="1960" dirty="0"/>
              <a:t>#8 – Divest from future funding for school resource officers and reinvest in alternative supports</a:t>
            </a:r>
            <a:endParaRPr dirty="0"/>
          </a:p>
          <a:p>
            <a:pPr marL="228600" lvl="0" indent="-228600" algn="l" rtl="0">
              <a:lnSpc>
                <a:spcPct val="70000"/>
              </a:lnSpc>
              <a:spcBef>
                <a:spcPts val="1000"/>
              </a:spcBef>
              <a:spcAft>
                <a:spcPts val="0"/>
              </a:spcAft>
              <a:buClr>
                <a:schemeClr val="dk1"/>
              </a:buClr>
              <a:buSzPts val="1960"/>
              <a:buChar char="•"/>
            </a:pPr>
            <a:r>
              <a:rPr lang="en-US" sz="1960" dirty="0"/>
              <a:t>#12 – Eliminate Pre K-3</a:t>
            </a:r>
            <a:r>
              <a:rPr lang="en-US" sz="1960" baseline="30000" dirty="0"/>
              <a:t>rd</a:t>
            </a:r>
            <a:r>
              <a:rPr lang="en-US" sz="1960" dirty="0"/>
              <a:t> grade suspension </a:t>
            </a:r>
            <a:endParaRPr dirty="0"/>
          </a:p>
          <a:p>
            <a:pPr marL="0" lvl="0" indent="0" algn="l" rtl="0">
              <a:lnSpc>
                <a:spcPct val="70000"/>
              </a:lnSpc>
              <a:spcBef>
                <a:spcPts val="1000"/>
              </a:spcBef>
              <a:spcAft>
                <a:spcPts val="0"/>
              </a:spcAft>
              <a:buClr>
                <a:schemeClr val="dk1"/>
              </a:buClr>
              <a:buSzPts val="1960"/>
              <a:buNone/>
            </a:pPr>
            <a:r>
              <a:rPr lang="en-US" sz="1960" b="1" dirty="0"/>
              <a:t>Proposed Revision of Academic Achievement Recommendations:</a:t>
            </a:r>
            <a:endParaRPr sz="1960" dirty="0"/>
          </a:p>
          <a:p>
            <a:pPr marL="228600" lvl="0" indent="-228600" algn="l" rtl="0">
              <a:lnSpc>
                <a:spcPct val="70000"/>
              </a:lnSpc>
              <a:spcBef>
                <a:spcPts val="1000"/>
              </a:spcBef>
              <a:spcAft>
                <a:spcPts val="0"/>
              </a:spcAft>
              <a:buClr>
                <a:schemeClr val="dk1"/>
              </a:buClr>
              <a:buSzPts val="1960"/>
              <a:buChar char="•"/>
            </a:pPr>
            <a:r>
              <a:rPr lang="en-US" sz="1960" dirty="0"/>
              <a:t>The District will use its current Title I, III, and Mitigation of Learning Loss funds to immediately identify, assess, monitor, and provide research-based tiered intervention (remediation to acceleration) strategies to address the persistent learning gaps for its Black/African American student body.  </a:t>
            </a:r>
            <a:r>
              <a:rPr lang="en-US" sz="1960" b="1" i="1" dirty="0"/>
              <a:t>(Addresses recommendations #5, #6 and #9)</a:t>
            </a:r>
            <a:r>
              <a:rPr lang="en-US" sz="1960" dirty="0"/>
              <a:t> - immediately address learning loss pre/during/ after COVID-19 with all available resources for black/African American students</a:t>
            </a:r>
            <a:endParaRPr dirty="0"/>
          </a:p>
          <a:p>
            <a:pPr marL="228600" lvl="0" indent="-228600" algn="l" rtl="0">
              <a:lnSpc>
                <a:spcPct val="70000"/>
              </a:lnSpc>
              <a:spcBef>
                <a:spcPts val="1000"/>
              </a:spcBef>
              <a:spcAft>
                <a:spcPts val="0"/>
              </a:spcAft>
              <a:buClr>
                <a:schemeClr val="dk1"/>
              </a:buClr>
              <a:buSzPts val="1960"/>
              <a:buChar char="•"/>
            </a:pPr>
            <a:r>
              <a:rPr lang="en-US" sz="1960" dirty="0"/>
              <a:t>The AAAB will identify and recommend a list of vetted and qualified vendors able to provide professional development opportunities addressing inequitable disciplinary practices, pre-college and career planning, and curricular and programmatic resources reflecting Black/African experiences. The list will be presented to SCUSD leadership to take action and integrate into the professional learning calendar </a:t>
            </a:r>
            <a:r>
              <a:rPr lang="en-US" sz="1960" b="1" i="1" dirty="0"/>
              <a:t>(Addresses recommendations #7, #10, #11)</a:t>
            </a:r>
            <a:r>
              <a:rPr lang="en-US" sz="1960" dirty="0"/>
              <a:t> - </a:t>
            </a:r>
            <a:endParaRPr dirty="0"/>
          </a:p>
          <a:p>
            <a:pPr marL="228600" lvl="0" indent="-228600" algn="l" rtl="0">
              <a:lnSpc>
                <a:spcPct val="70000"/>
              </a:lnSpc>
              <a:spcBef>
                <a:spcPts val="1000"/>
              </a:spcBef>
              <a:spcAft>
                <a:spcPts val="0"/>
              </a:spcAft>
              <a:buClr>
                <a:schemeClr val="dk1"/>
              </a:buClr>
              <a:buSzPts val="1960"/>
              <a:buChar char="•"/>
            </a:pPr>
            <a:r>
              <a:rPr lang="en-US" sz="1960" b="1" dirty="0"/>
              <a:t>Stand-alone recommendation: </a:t>
            </a:r>
            <a:r>
              <a:rPr lang="en-US" sz="1960" dirty="0"/>
              <a:t>#13</a:t>
            </a:r>
            <a:endParaRPr dirty="0"/>
          </a:p>
        </p:txBody>
      </p:sp>
      <p:sp>
        <p:nvSpPr>
          <p:cNvPr id="137" name="Google Shape;1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336884" y="0"/>
            <a:ext cx="11261558"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Overarching Outcomes</a:t>
            </a:r>
            <a:r>
              <a:rPr lang="en-US" sz="2400"/>
              <a:t/>
            </a:r>
            <a:br>
              <a:rPr lang="en-US" sz="2400"/>
            </a:br>
            <a:r>
              <a:rPr lang="en-US" sz="2000" i="1">
                <a:solidFill>
                  <a:srgbClr val="FF0000"/>
                </a:solidFill>
              </a:rPr>
              <a:t>By June 30, 2020 and each year thereafter, SCUSD will</a:t>
            </a:r>
            <a:br>
              <a:rPr lang="en-US" sz="2000" i="1">
                <a:solidFill>
                  <a:srgbClr val="FF0000"/>
                </a:solidFill>
              </a:rPr>
            </a:br>
            <a:r>
              <a:rPr lang="en-US" sz="2000" i="1">
                <a:solidFill>
                  <a:srgbClr val="FF0000"/>
                </a:solidFill>
              </a:rPr>
              <a:t>decrease the percentage of non-proficient students by 5%*</a:t>
            </a:r>
            <a:endParaRPr/>
          </a:p>
        </p:txBody>
      </p:sp>
      <p:sp>
        <p:nvSpPr>
          <p:cNvPr id="144" name="Google Shape;144;p20"/>
          <p:cNvSpPr txBox="1">
            <a:spLocks noGrp="1"/>
          </p:cNvSpPr>
          <p:nvPr>
            <p:ph type="body" idx="1"/>
          </p:nvPr>
        </p:nvSpPr>
        <p:spPr>
          <a:xfrm>
            <a:off x="457200" y="1172816"/>
            <a:ext cx="11658600" cy="46985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t>Increase 3</a:t>
            </a:r>
            <a:r>
              <a:rPr lang="en-US" sz="2000" baseline="30000"/>
              <a:t>rd</a:t>
            </a:r>
            <a:r>
              <a:rPr lang="en-US" sz="2000"/>
              <a:t> grade SBAC met or exceeded for Black or African American students:</a:t>
            </a:r>
            <a:endParaRPr/>
          </a:p>
          <a:p>
            <a:pPr marL="685800" lvl="1" indent="-228600" algn="l" rtl="0">
              <a:lnSpc>
                <a:spcPct val="90000"/>
              </a:lnSpc>
              <a:spcBef>
                <a:spcPts val="500"/>
              </a:spcBef>
              <a:spcAft>
                <a:spcPts val="0"/>
              </a:spcAft>
              <a:buClr>
                <a:schemeClr val="dk1"/>
              </a:buClr>
              <a:buSzPts val="2000"/>
              <a:buChar char="•"/>
            </a:pPr>
            <a:r>
              <a:rPr lang="en-US" sz="2000"/>
              <a:t>In Mathematics from 17% in 2017-18 to 25%* in 2019-20. </a:t>
            </a:r>
            <a:r>
              <a:rPr lang="en-US" sz="1800" b="1">
                <a:solidFill>
                  <a:srgbClr val="7030A0"/>
                </a:solidFill>
              </a:rPr>
              <a:t>(21% in 2018-19)</a:t>
            </a:r>
            <a:endParaRPr/>
          </a:p>
          <a:p>
            <a:pPr marL="685800" lvl="1" indent="-228600" algn="l" rtl="0">
              <a:lnSpc>
                <a:spcPct val="90000"/>
              </a:lnSpc>
              <a:spcBef>
                <a:spcPts val="500"/>
              </a:spcBef>
              <a:spcAft>
                <a:spcPts val="0"/>
              </a:spcAft>
              <a:buClr>
                <a:schemeClr val="dk1"/>
              </a:buClr>
              <a:buSzPts val="2000"/>
              <a:buChar char="•"/>
            </a:pPr>
            <a:r>
              <a:rPr lang="en-US" sz="2000"/>
              <a:t>In English Language Arts from 18% in 2017-18 to 27%* in 2019-20. </a:t>
            </a:r>
            <a:r>
              <a:rPr lang="en-US" sz="1800" b="1">
                <a:solidFill>
                  <a:srgbClr val="7030A0"/>
                </a:solidFill>
              </a:rPr>
              <a:t>(22% in 2018-19)</a:t>
            </a:r>
            <a:endParaRPr/>
          </a:p>
          <a:p>
            <a:pPr marL="228600" lvl="0" indent="-228600" algn="l" rtl="0">
              <a:lnSpc>
                <a:spcPct val="90000"/>
              </a:lnSpc>
              <a:spcBef>
                <a:spcPts val="1000"/>
              </a:spcBef>
              <a:spcAft>
                <a:spcPts val="0"/>
              </a:spcAft>
              <a:buClr>
                <a:schemeClr val="dk1"/>
              </a:buClr>
              <a:buSzPts val="2000"/>
              <a:buChar char="•"/>
            </a:pPr>
            <a:r>
              <a:rPr lang="en-US" sz="2000"/>
              <a:t>Increase 6</a:t>
            </a:r>
            <a:r>
              <a:rPr lang="en-US" sz="2000" baseline="30000"/>
              <a:t>th</a:t>
            </a:r>
            <a:r>
              <a:rPr lang="en-US" sz="2000"/>
              <a:t> grade SBAC met or exceeded for Black or African American students:</a:t>
            </a:r>
            <a:endParaRPr/>
          </a:p>
          <a:p>
            <a:pPr marL="685800" lvl="1" indent="-228600" algn="l" rtl="0">
              <a:lnSpc>
                <a:spcPct val="90000"/>
              </a:lnSpc>
              <a:spcBef>
                <a:spcPts val="500"/>
              </a:spcBef>
              <a:spcAft>
                <a:spcPts val="0"/>
              </a:spcAft>
              <a:buClr>
                <a:schemeClr val="dk1"/>
              </a:buClr>
              <a:buSzPts val="2000"/>
              <a:buChar char="•"/>
            </a:pPr>
            <a:r>
              <a:rPr lang="en-US" sz="2000"/>
              <a:t>In Mathematics from 15% in 2017-18 to 24%* in 2019-20. </a:t>
            </a:r>
            <a:r>
              <a:rPr lang="en-US" sz="2000" b="1">
                <a:solidFill>
                  <a:srgbClr val="7030A0"/>
                </a:solidFill>
              </a:rPr>
              <a:t>(15% in 2018-19)</a:t>
            </a:r>
            <a:endParaRPr sz="2000"/>
          </a:p>
          <a:p>
            <a:pPr marL="685800" lvl="1" indent="-228600" algn="l" rtl="0">
              <a:lnSpc>
                <a:spcPct val="90000"/>
              </a:lnSpc>
              <a:spcBef>
                <a:spcPts val="500"/>
              </a:spcBef>
              <a:spcAft>
                <a:spcPts val="0"/>
              </a:spcAft>
              <a:buClr>
                <a:schemeClr val="dk1"/>
              </a:buClr>
              <a:buSzPts val="2000"/>
              <a:buChar char="•"/>
            </a:pPr>
            <a:r>
              <a:rPr lang="en-US" sz="2000"/>
              <a:t>In English Language Arts from 19% in 2017-18 to 27%* in 2019-20. </a:t>
            </a:r>
            <a:r>
              <a:rPr lang="en-US" sz="2000" b="1">
                <a:solidFill>
                  <a:srgbClr val="7030A0"/>
                </a:solidFill>
              </a:rPr>
              <a:t>(25% in 2018-19)</a:t>
            </a:r>
            <a:endParaRPr sz="2000"/>
          </a:p>
          <a:p>
            <a:pPr marL="228600" lvl="0" indent="-228600" algn="l" rtl="0">
              <a:lnSpc>
                <a:spcPct val="90000"/>
              </a:lnSpc>
              <a:spcBef>
                <a:spcPts val="1000"/>
              </a:spcBef>
              <a:spcAft>
                <a:spcPts val="0"/>
              </a:spcAft>
              <a:buClr>
                <a:schemeClr val="dk1"/>
              </a:buClr>
              <a:buSzPts val="2000"/>
              <a:buChar char="•"/>
            </a:pPr>
            <a:r>
              <a:rPr lang="en-US" sz="2000"/>
              <a:t>Increase 8</a:t>
            </a:r>
            <a:r>
              <a:rPr lang="en-US" sz="2000" baseline="30000"/>
              <a:t>th</a:t>
            </a:r>
            <a:r>
              <a:rPr lang="en-US" sz="2000"/>
              <a:t> grade SBAC met or exceeded for Black or African American students:</a:t>
            </a:r>
            <a:endParaRPr/>
          </a:p>
          <a:p>
            <a:pPr marL="685800" lvl="1" indent="-228600" algn="l" rtl="0">
              <a:lnSpc>
                <a:spcPct val="90000"/>
              </a:lnSpc>
              <a:spcBef>
                <a:spcPts val="500"/>
              </a:spcBef>
              <a:spcAft>
                <a:spcPts val="0"/>
              </a:spcAft>
              <a:buClr>
                <a:schemeClr val="dk1"/>
              </a:buClr>
              <a:buSzPts val="2000"/>
              <a:buChar char="•"/>
            </a:pPr>
            <a:r>
              <a:rPr lang="en-US" sz="2000"/>
              <a:t>In Mathematics from 16% in 2017-18 to 24%* in 2019-20. </a:t>
            </a:r>
            <a:r>
              <a:rPr lang="en-US" sz="2000" b="1">
                <a:solidFill>
                  <a:srgbClr val="7030A0"/>
                </a:solidFill>
              </a:rPr>
              <a:t>(11% in 2018-19)</a:t>
            </a:r>
            <a:endParaRPr sz="2000"/>
          </a:p>
          <a:p>
            <a:pPr marL="685800" lvl="1" indent="-228600" algn="l" rtl="0">
              <a:lnSpc>
                <a:spcPct val="90000"/>
              </a:lnSpc>
              <a:spcBef>
                <a:spcPts val="500"/>
              </a:spcBef>
              <a:spcAft>
                <a:spcPts val="0"/>
              </a:spcAft>
              <a:buClr>
                <a:schemeClr val="dk1"/>
              </a:buClr>
              <a:buSzPts val="2000"/>
              <a:buChar char="•"/>
            </a:pPr>
            <a:r>
              <a:rPr lang="en-US" sz="2000"/>
              <a:t>In English Language Arts from 29% in 2017-18 to 36%* in 2019-20. </a:t>
            </a:r>
            <a:r>
              <a:rPr lang="en-US" sz="2000" b="1">
                <a:solidFill>
                  <a:srgbClr val="7030A0"/>
                </a:solidFill>
              </a:rPr>
              <a:t>(21% in 2018-19)</a:t>
            </a:r>
            <a:endParaRPr sz="2000"/>
          </a:p>
          <a:p>
            <a:pPr marL="228600" lvl="0" indent="-228600" algn="l" rtl="0">
              <a:lnSpc>
                <a:spcPct val="90000"/>
              </a:lnSpc>
              <a:spcBef>
                <a:spcPts val="1000"/>
              </a:spcBef>
              <a:spcAft>
                <a:spcPts val="0"/>
              </a:spcAft>
              <a:buClr>
                <a:schemeClr val="dk1"/>
              </a:buClr>
              <a:buSzPts val="2000"/>
              <a:buChar char="•"/>
            </a:pPr>
            <a:r>
              <a:rPr lang="en-US" sz="2000"/>
              <a:t>Increase 4-year cohort graduation rate from 74.1% in 2017-18 to 76.7%* in 2019-20.</a:t>
            </a:r>
            <a:endParaRPr/>
          </a:p>
          <a:p>
            <a:pPr marL="685800" lvl="1" indent="-228600" algn="l" rtl="0">
              <a:lnSpc>
                <a:spcPct val="90000"/>
              </a:lnSpc>
              <a:spcBef>
                <a:spcPts val="500"/>
              </a:spcBef>
              <a:spcAft>
                <a:spcPts val="0"/>
              </a:spcAft>
              <a:buClr>
                <a:srgbClr val="7030A0"/>
              </a:buClr>
              <a:buSzPts val="1800"/>
              <a:buChar char="•"/>
            </a:pPr>
            <a:r>
              <a:rPr lang="en-US" sz="1800" b="1">
                <a:solidFill>
                  <a:srgbClr val="7030A0"/>
                </a:solidFill>
              </a:rPr>
              <a:t>2018-19 4-year cohort graduation rate is 71.8%</a:t>
            </a:r>
            <a:endParaRPr/>
          </a:p>
          <a:p>
            <a:pPr marL="228600" lvl="0" indent="-228600" algn="l" rtl="0">
              <a:lnSpc>
                <a:spcPct val="90000"/>
              </a:lnSpc>
              <a:spcBef>
                <a:spcPts val="1000"/>
              </a:spcBef>
              <a:spcAft>
                <a:spcPts val="0"/>
              </a:spcAft>
              <a:buClr>
                <a:schemeClr val="dk1"/>
              </a:buClr>
              <a:buSzPts val="2000"/>
              <a:buChar char="•"/>
            </a:pPr>
            <a:r>
              <a:rPr lang="en-US" sz="2000"/>
              <a:t>Increase 4-year A-G course completion from 45.9% in 2017-18 to 48.6%* in 2019-20.</a:t>
            </a:r>
            <a:endParaRPr/>
          </a:p>
          <a:p>
            <a:pPr marL="685800" lvl="1" indent="-228600" algn="l" rtl="0">
              <a:lnSpc>
                <a:spcPct val="90000"/>
              </a:lnSpc>
              <a:spcBef>
                <a:spcPts val="500"/>
              </a:spcBef>
              <a:spcAft>
                <a:spcPts val="0"/>
              </a:spcAft>
              <a:buClr>
                <a:srgbClr val="7030A0"/>
              </a:buClr>
              <a:buSzPts val="1800"/>
              <a:buChar char="•"/>
            </a:pPr>
            <a:r>
              <a:rPr lang="en-US" sz="1800" b="1">
                <a:solidFill>
                  <a:srgbClr val="7030A0"/>
                </a:solidFill>
              </a:rPr>
              <a:t>2018-19 4-year cohort A-G rate is 45.2%</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228600" lvl="0" indent="-196850" algn="l" rtl="0">
              <a:lnSpc>
                <a:spcPct val="90000"/>
              </a:lnSpc>
              <a:spcBef>
                <a:spcPts val="1000"/>
              </a:spcBef>
              <a:spcAft>
                <a:spcPts val="0"/>
              </a:spcAft>
              <a:buClr>
                <a:schemeClr val="dk1"/>
              </a:buClr>
              <a:buSzPts val="500"/>
              <a:buNone/>
            </a:pPr>
            <a:endParaRPr sz="500"/>
          </a:p>
          <a:p>
            <a:pPr marL="685800" lvl="1" indent="-101600" algn="l" rtl="0">
              <a:lnSpc>
                <a:spcPct val="90000"/>
              </a:lnSpc>
              <a:spcBef>
                <a:spcPts val="500"/>
              </a:spcBef>
              <a:spcAft>
                <a:spcPts val="0"/>
              </a:spcAft>
              <a:buClr>
                <a:schemeClr val="dk1"/>
              </a:buClr>
              <a:buSzPts val="2000"/>
              <a:buNone/>
            </a:pPr>
            <a:endParaRPr sz="2000"/>
          </a:p>
        </p:txBody>
      </p:sp>
      <p:sp>
        <p:nvSpPr>
          <p:cNvPr id="145" name="Google Shape;145;p20"/>
          <p:cNvSpPr txBox="1"/>
          <p:nvPr/>
        </p:nvSpPr>
        <p:spPr>
          <a:xfrm>
            <a:off x="243268" y="6027003"/>
            <a:ext cx="1173078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a:t>
            </a:r>
            <a:r>
              <a:rPr lang="en-US" sz="1200" b="0" i="0" u="none" strike="noStrike" cap="none">
                <a:solidFill>
                  <a:schemeClr val="dk1"/>
                </a:solidFill>
                <a:latin typeface="Calibri"/>
                <a:ea typeface="Calibri"/>
                <a:cs typeface="Calibri"/>
                <a:sym typeface="Calibri"/>
              </a:rPr>
              <a:t>The 2019-20 goal represents a reduction of 10 percent of the percent of students who did not achieve the desired goal in 2017-18.  For example, if 20% met the desired goal previously, a total of 80% did not meet the goal.  Ten percent of the 80% that did not meet the goal is 8 percentage points.  Adding the 8 percentage points to the 20% who previously met the goal equals a hypothetical new goal of 28% for the current year.  For each year thereafter 2019-20, the goal is to decrease the percent of non-proficient students by 5%.</a:t>
            </a:r>
            <a:endParaRPr/>
          </a:p>
          <a:p>
            <a:pPr marL="0" marR="0" lvl="0" indent="0" algn="l" rtl="0">
              <a:spcBef>
                <a:spcPts val="0"/>
              </a:spcBef>
              <a:spcAft>
                <a:spcPts val="0"/>
              </a:spcAft>
              <a:buNone/>
            </a:pPr>
            <a:r>
              <a:rPr lang="en-US" sz="1200">
                <a:solidFill>
                  <a:schemeClr val="dk1"/>
                </a:solidFill>
                <a:latin typeface="Calibri"/>
                <a:ea typeface="Calibri"/>
                <a:cs typeface="Calibri"/>
                <a:sym typeface="Calibri"/>
              </a:rPr>
              <a:t>Source: DataQuest, based on “All Schools” as the “School Type”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p:nvPr/>
        </p:nvSpPr>
        <p:spPr>
          <a:xfrm>
            <a:off x="1071867" y="696133"/>
            <a:ext cx="10242000" cy="49304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US" sz="3466" b="1">
                <a:solidFill>
                  <a:schemeClr val="dk1"/>
                </a:solidFill>
                <a:latin typeface="Calibri"/>
                <a:ea typeface="Calibri"/>
                <a:cs typeface="Calibri"/>
                <a:sym typeface="Calibri"/>
              </a:rPr>
              <a:t>AAAB Parent /Community Interview Proces</a:t>
            </a:r>
            <a:r>
              <a:rPr lang="en-US" sz="3333" b="1">
                <a:solidFill>
                  <a:schemeClr val="dk1"/>
                </a:solidFill>
                <a:latin typeface="Calibri"/>
                <a:ea typeface="Calibri"/>
                <a:cs typeface="Calibri"/>
                <a:sym typeface="Calibri"/>
              </a:rPr>
              <a:t>s</a:t>
            </a:r>
            <a:endParaRPr sz="3333" b="1">
              <a:solidFill>
                <a:schemeClr val="dk1"/>
              </a:solidFill>
              <a:latin typeface="Calibri"/>
              <a:ea typeface="Calibri"/>
              <a:cs typeface="Calibri"/>
              <a:sym typeface="Calibri"/>
            </a:endParaRPr>
          </a:p>
          <a:p>
            <a:pPr marL="0" marR="0" lvl="0" indent="0" algn="ctr" rtl="0">
              <a:spcBef>
                <a:spcPts val="0"/>
              </a:spcBef>
              <a:spcAft>
                <a:spcPts val="0"/>
              </a:spcAft>
              <a:buNone/>
            </a:pPr>
            <a:endParaRPr sz="3067" b="1">
              <a:solidFill>
                <a:schemeClr val="dk1"/>
              </a:solidFill>
              <a:latin typeface="Calibri"/>
              <a:ea typeface="Calibri"/>
              <a:cs typeface="Calibri"/>
              <a:sym typeface="Calibri"/>
            </a:endParaRPr>
          </a:p>
          <a:p>
            <a:pPr marL="0" marR="0" lvl="0" indent="0" algn="ctr" rtl="0">
              <a:spcBef>
                <a:spcPts val="0"/>
              </a:spcBef>
              <a:spcAft>
                <a:spcPts val="0"/>
              </a:spcAft>
              <a:buNone/>
            </a:pPr>
            <a:endParaRPr sz="3067">
              <a:solidFill>
                <a:schemeClr val="dk1"/>
              </a:solidFill>
              <a:latin typeface="Calibri"/>
              <a:ea typeface="Calibri"/>
              <a:cs typeface="Calibri"/>
              <a:sym typeface="Calibri"/>
            </a:endParaRPr>
          </a:p>
        </p:txBody>
      </p:sp>
      <p:pic>
        <p:nvPicPr>
          <p:cNvPr id="151" name="Google Shape;151;p21"/>
          <p:cNvPicPr preferRelativeResize="0"/>
          <p:nvPr/>
        </p:nvPicPr>
        <p:blipFill rotWithShape="1">
          <a:blip r:embed="rId3">
            <a:alphaModFix/>
          </a:blip>
          <a:srcRect/>
          <a:stretch/>
        </p:blipFill>
        <p:spPr>
          <a:xfrm>
            <a:off x="3918167" y="1951200"/>
            <a:ext cx="4056533" cy="392567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3637</Words>
  <Application>Microsoft Office PowerPoint</Application>
  <PresentationFormat>Widescreen</PresentationFormat>
  <Paragraphs>550</Paragraphs>
  <Slides>36</Slides>
  <Notes>35</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Proxima Nova</vt:lpstr>
      <vt:lpstr>Arial</vt:lpstr>
      <vt:lpstr>Century Gothic</vt:lpstr>
      <vt:lpstr>Times New Roman</vt:lpstr>
      <vt:lpstr>Calibri</vt:lpstr>
      <vt:lpstr>Roboto</vt:lpstr>
      <vt:lpstr>Noto Sans Symbols</vt:lpstr>
      <vt:lpstr>Office Theme</vt:lpstr>
      <vt:lpstr>African American Advisory Board January  Meeting</vt:lpstr>
      <vt:lpstr>African American Advisory Board Members</vt:lpstr>
      <vt:lpstr>January 12th Agenda</vt:lpstr>
      <vt:lpstr>Group Norms</vt:lpstr>
      <vt:lpstr>Norms for Virtual Meetings</vt:lpstr>
      <vt:lpstr>Recommendation Implementation (Bold Items Have Been Implemented)</vt:lpstr>
      <vt:lpstr>Revised Recommendation Framework</vt:lpstr>
      <vt:lpstr>Overarching Outcomes By June 30, 2020 and each year thereafter, SCUSD will decrease the percentage of non-proficient students by 5%*</vt:lpstr>
      <vt:lpstr>PowerPoint Presentation</vt:lpstr>
      <vt:lpstr>AAAB Selection Process Update</vt:lpstr>
      <vt:lpstr>PowerPoint Presentation</vt:lpstr>
      <vt:lpstr>Brief School Re-Opening Update</vt:lpstr>
      <vt:lpstr>Sacramento County Public Health - COVID-19 Levels</vt:lpstr>
      <vt:lpstr>PowerPoint Presentation</vt:lpstr>
      <vt:lpstr>PowerPoint Presentation</vt:lpstr>
      <vt:lpstr>PowerPoint Presentation</vt:lpstr>
      <vt:lpstr>Implications for Purple Tier</vt:lpstr>
      <vt:lpstr>Learning Hubs and Waiver Applications</vt:lpstr>
      <vt:lpstr>Governor’s Safe Schools for All Plan Four Pillars</vt:lpstr>
      <vt:lpstr>Governor’s Safe Schools for All Plan Four Pillars</vt:lpstr>
      <vt:lpstr>Key operational Aspects of Governor’s Plan</vt:lpstr>
      <vt:lpstr>Key operational aspects of Governor’s Plan</vt:lpstr>
      <vt:lpstr>African American Advisory Board/Black Parallel School Board  Re-Opening Observations and Decide Next Steps</vt:lpstr>
      <vt:lpstr>Strategic Connections – Who do you represent</vt:lpstr>
      <vt:lpstr>Topic Pipeline for February 3rd Meeting Topics</vt:lpstr>
      <vt:lpstr> Concern about Recommendation #8 Divest from future funding for school resource officers and reinvest in alternative supports </vt:lpstr>
      <vt:lpstr>Next African American Advisory  Board Meetings 5:30 to 7:30PM via Zoom</vt:lpstr>
      <vt:lpstr>Student Centered Closure</vt:lpstr>
      <vt:lpstr>PowerPoint Presentation</vt:lpstr>
      <vt:lpstr>Appendix</vt:lpstr>
      <vt:lpstr>Frame Executive Committee Selection Process</vt:lpstr>
      <vt:lpstr>Revised Organizational Structure and Governance </vt:lpstr>
      <vt:lpstr>AAAB Governance Leadership Structure</vt:lpstr>
      <vt:lpstr>AAAB Governance Leadership Structure</vt:lpstr>
      <vt:lpstr>ELECTION OF AAAB EXECUTIVE COMMITTEE MEMBERS</vt:lpstr>
      <vt:lpstr>Order of Elections of Executive Committee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Advisory Board January  Meeting</dc:title>
  <dc:creator>Vincent Harris</dc:creator>
  <cp:lastModifiedBy>Vincent Harris</cp:lastModifiedBy>
  <cp:revision>13</cp:revision>
  <dcterms:modified xsi:type="dcterms:W3CDTF">2021-03-01T16:45:01Z</dcterms:modified>
</cp:coreProperties>
</file>